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61" r:id="rId8"/>
    <p:sldId id="262" r:id="rId9"/>
    <p:sldId id="271" r:id="rId10"/>
    <p:sldId id="263" r:id="rId11"/>
    <p:sldId id="264" r:id="rId12"/>
    <p:sldId id="272" r:id="rId13"/>
    <p:sldId id="265" r:id="rId14"/>
    <p:sldId id="266" r:id="rId15"/>
    <p:sldId id="273" r:id="rId16"/>
    <p:sldId id="267" r:id="rId17"/>
    <p:sldId id="268" r:id="rId18"/>
    <p:sldId id="269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89" autoAdjust="0"/>
  </p:normalViewPr>
  <p:slideViewPr>
    <p:cSldViewPr snapToGrid="0" snapToObjects="1">
      <p:cViewPr varScale="1">
        <p:scale>
          <a:sx n="82" d="100"/>
          <a:sy n="82" d="100"/>
        </p:scale>
        <p:origin x="-176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4/17/12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z/imgres?q=elephant+eating&amp;um=1&amp;hl=cs&amp;biw=1166&amp;bih=631&amp;tbm=isch&amp;tbnid=6ziTzFUW2E30rM:&amp;imgrefurl=http://my.qoop.com/store/Philip-Wessells-6714703104087920/Elephant-Eating--jpg-by-Philip-Wessells-qpps_914911408810433/&amp;docid=Axe_nyZHPFmnlM&amp;imgurl=https://my.qoop.com/store/Philip-Wessells-bb7081d8de301a39698885481aed0b398c75eb95/Elephant-Eating--jpg-by-Philip-Wessells-qpps_914911408810433.LG.jpg&amp;w=500&amp;h=335&amp;ei=8YOKT_SyOoeMswb3ve3SCw&amp;zoom=1&amp;iact=rc&amp;dur=165&amp;sig=111333387253014507007&amp;page=1&amp;tbnh=130&amp;tbnw=187&amp;start=0&amp;ndsp=16&amp;ved=1t:429,r:1,s:0,i:66&amp;tx=52&amp;ty=36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z/imgres?q=elephant+migration&amp;num=10&amp;um=1&amp;hl=cs&amp;biw=1166&amp;bih=631&amp;tbm=isch&amp;tbnid=X4IJeAeelWXFAM:&amp;imgrefurl=http://www.randomactsofinspiration.biz/wow-amazing-pic-of-african-elephant-migration&amp;docid=chRTSj9LDjYRIM&amp;imgurl=http://ngm.nationalgeographic.com/wallpaper/img/2010/11/nov10wallpaper-22_1600.jpg&amp;w=1600&amp;h=1200&amp;ei=CoaKT7XdCobJsgbin-S-Cw&amp;zoom=1&amp;iact=rc&amp;dur=171&amp;sig=111333387253014507007&amp;sqi=2&amp;page=1&amp;tbnh=135&amp;tbnw=183&amp;start=0&amp;ndsp=15&amp;ved=1t:429,r:3,s:0,i:70&amp;tx=114&amp;ty=10" TargetMode="External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imgres?q=elephant+calves&amp;start=16&amp;num=10&amp;um=1&amp;hl=cs&amp;biw=1166&amp;bih=631&amp;tbm=isch&amp;tbnid=1oDwQInLB0OpSM:&amp;imgrefurl=http://www.popartuk.com/photography/elephants/elephant-calf-protected-by-mother-pp30591-poster.asp&amp;docid=eFsfeu6W_I10OM&amp;imgurl=http://www.popartuk.com/g/l/lgpp30591+elephant-calf-protected-by-mother-elephants-poster.jpg&amp;w=320&amp;h=452&amp;ei=aoeKT9HYMcfrsgaItYHFCw&amp;zoom=1&amp;iact=hc&amp;vpx=231&amp;vpy=80&amp;dur=104&amp;hovh=267&amp;hovw=189&amp;tx=106&amp;ty=156&amp;sig=111333387253014507007&amp;page=2&amp;tbnh=143&amp;tbnw=101&amp;ndsp=23&amp;ved=1t:429,r:18,s:16,i:44" TargetMode="External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z/imgres?q=elephant+fight&amp;num=10&amp;um=1&amp;hl=cs&amp;biw=1166&amp;bih=631&amp;tbm=isch&amp;tbnid=ZfEVAK5qYxK8iM:&amp;imgrefurl=http://c3co.org/calhouncommons/jurassic-park-meets-il-ngwesi/100222_0706_elefight-small-2/&amp;docid=75gG8Q63lfVzKM&amp;imgurl=http://c3co.org/calhouncommons/wp-content/uploads/2010/09/100222_0706_EleFight-Small1.jpg&amp;w=640&amp;h=427&amp;ei=FIiKT_6OIc7EswaFuMGxCw&amp;zoom=1&amp;iact=rc&amp;dur=509&amp;sig=111333387253014507007&amp;sqi=2&amp;page=1&amp;tbnh=135&amp;tbnw=185&amp;start=0&amp;ndsp=15&amp;ved=1t:429,r:4,s:0,i:72&amp;tx=64&amp;ty=104" TargetMode="External"/><Relationship Id="rId3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rkive.org/african-elephant/loxodonta-africana/video-17c.html" TargetMode="External"/><Relationship Id="rId3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z/imgres?q=elephant+brain&amp;num=10&amp;um=1&amp;hl=cs&amp;biw=1166&amp;bih=631&amp;tbm=isch&amp;tbnid=XkyMzP48d9laZM:&amp;imgrefurl=http://www.natureinstitute.org/pub/ic/ic5/elephant.htm&amp;docid=OwnFIa4egm7TWM&amp;imgurl=http://www.natureinstitute.org/pub/ic/ic5/Images/IC5_page12.gif&amp;w=333&amp;h=311&amp;ei=BIqKT5uVK8SGswbpuPi8Cw&amp;zoom=1&amp;iact=rc&amp;dur=456&amp;sig=111333387253014507007&amp;sqi=2&amp;page=1&amp;tbnh=141&amp;tbnw=151&amp;start=0&amp;ndsp=18&amp;ved=1t:429,r:4,s:0,i:72&amp;tx=64&amp;ty=62" TargetMode="External"/><Relationship Id="rId3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27.media.tumblr.com/tumblr_lo2z7lW4lE1qc6j5yo1_500.jpg" TargetMode="External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z/imgres?q=elephants+sense+of+death&amp;hl=cs&amp;gbv=2&amp;biw=1166&amp;bih=631&amp;tbm=isch&amp;tbnid=ahduwHE5fAQI6M:&amp;imgrefurl=http://historiesofthingstocome.blogspot.com/2010/12/do-animals-sense-death.html&amp;docid=FHcqX9qRfX6YxM&amp;imgurl=http://2.bp.blogspot.com/_RVLJm9IHkZk/TQDeWf4cViI/AAAAAAAAC4g/Q39bZ5r4Xzg/s640/elephants.jpg&amp;w=500&amp;h=241&amp;ei=Z46KT-PgLMTEsgaPvY3QCw&amp;zoom=1&amp;iact=hc&amp;vpx=278&amp;vpy=175&amp;dur=276&amp;hovh=86&amp;hovw=179&amp;tx=106&amp;ty=63&amp;sig=111333387253014507007&amp;page=1&amp;tbnh=86&amp;tbnw=179&amp;start=0&amp;ndsp=18&amp;ved=1t:429,r:1,s:0,i:66" TargetMode="External"/><Relationship Id="rId3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.discovery.com/fansites/wildkingdom/lions-elephant-hunters/photos/lion-eating-elephant.html" TargetMode="External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http://www.google.cz/imgres?q=loxodonta+cyclotis&amp;hl=cs&amp;gbv=2&amp;biw=1166&amp;bih=631&amp;tbm=isch&amp;tbnid=leBA-OyvmLmgDM:&amp;imgrefurl=http://zoltantakacs.com/zt/er/night/album.php?idx=2&amp;docid=eORvz1tc-ve3gM&amp;imgurl=http://zoltantakacs.com/zt/im/scan/enroute/night/forest_elephant_Loxodonta_cyclotis_32407.jpg&amp;w=525&amp;h=340&amp;ei=-5mKT736EYr3sgbqoYT6Cw&amp;zoom=1&amp;iact=rc&amp;dur=595&amp;sig=111333387253014507007&amp;page=1&amp;tbnh=131&amp;tbnw=186&amp;start=0&amp;ndsp=15&amp;ved=1t:429,r:7,s:0,i:79&amp;tx=83&amp;ty=69" TargetMode="External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z/imgres?q=male+african+elephant&amp;hl=cs&amp;gbv=2&amp;biw=1166&amp;bih=631&amp;tbm=isch&amp;tbnid=JoJzVUanRrNUwM:&amp;imgrefurl=http://bioweb.uwlax.edu/bio203/s2007/shah_rach/&amp;docid=ZmbMAT5CkWYEQM&amp;imgurl=http://bioweb.uwlax.edu/bio203/s2007/shah_rach/AfricanElephant111.jpg&amp;w=487&amp;h=600&amp;ei=cpmKT7yaFIffsgbHvYjcCw&amp;zoom=1&amp;iact=hc&amp;vpx=110&amp;vpy=256&amp;dur=995&amp;hovh=249&amp;hovw=202&amp;tx=109&amp;ty=139&amp;sig=111333387253014507007&amp;page=1&amp;tbnh=135&amp;tbnw=102&amp;start=0&amp;ndsp=17&amp;ved=1t:429,r:6,s:0,i:77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atarem.com/images/south-africa/elephant-running.jpg" TargetMode="External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imgres?q=elephant+tusk&amp;um=1&amp;hl=cs&amp;sa=N&amp;biw=1166&amp;bih=631&amp;tbm=isch&amp;tbnid=LhJPcputLffWOM:&amp;imgrefurl=http://veryvietnam.com/2011-10-24/vietnam-discovers-1-ton-of-elephant-tusks-headed-to-china/&amp;docid=2--vZSQYHfNMYM&amp;imgurl=http://uploads.veryvietnam.com/2011/10/tusks.jpg&amp;w=510&amp;h=396&amp;ei=YIGKT8vHIoSztAaKrvjmCw&amp;zoom=1&amp;iact=hc&amp;dur=392&amp;sig=111333387253014507007&amp;page=1&amp;tbnh=130&amp;tbnw=160&amp;start=0&amp;ndsp=18&amp;ved=1t:429,r:17,s:0,i:102&amp;tx=170&amp;ty=149&amp;vpx=872&amp;vpy=307&amp;hovh=198&amp;hovw=255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err="1" smtClean="0"/>
              <a:t>Zpracoval</a:t>
            </a:r>
            <a:r>
              <a:rPr lang="en-US" dirty="0" smtClean="0"/>
              <a:t>: </a:t>
            </a:r>
            <a:r>
              <a:rPr lang="en-US" dirty="0" err="1" smtClean="0"/>
              <a:t>Ondřej</a:t>
            </a:r>
            <a:r>
              <a:rPr lang="en-US" dirty="0" smtClean="0"/>
              <a:t> Křivánek</a:t>
            </a:r>
          </a:p>
          <a:p>
            <a:pPr algn="l"/>
            <a:r>
              <a:rPr lang="en-US" dirty="0" err="1" smtClean="0"/>
              <a:t>Vedoucí</a:t>
            </a:r>
            <a:r>
              <a:rPr lang="en-US" dirty="0" smtClean="0"/>
              <a:t> </a:t>
            </a:r>
            <a:r>
              <a:rPr lang="en-US" dirty="0" err="1" smtClean="0"/>
              <a:t>práce</a:t>
            </a:r>
            <a:r>
              <a:rPr lang="en-US" dirty="0" smtClean="0"/>
              <a:t>: </a:t>
            </a:r>
            <a:r>
              <a:rPr lang="en-US" dirty="0" err="1" smtClean="0"/>
              <a:t>RNDr</a:t>
            </a:r>
            <a:r>
              <a:rPr lang="en-US" dirty="0" smtClean="0"/>
              <a:t>. Jan </a:t>
            </a:r>
            <a:r>
              <a:rPr lang="en-US" dirty="0" err="1" smtClean="0"/>
              <a:t>Řezníček</a:t>
            </a:r>
            <a:r>
              <a:rPr lang="en-US" dirty="0" smtClean="0"/>
              <a:t> Ph.D.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648924"/>
            <a:ext cx="7772400" cy="147002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Chobotnatci</a:t>
            </a:r>
            <a:r>
              <a:rPr lang="en-US" dirty="0" smtClean="0"/>
              <a:t> se </a:t>
            </a:r>
            <a:r>
              <a:rPr lang="en-US" dirty="0" err="1" smtClean="0"/>
              <a:t>zaměřením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Slona</a:t>
            </a:r>
            <a:r>
              <a:rPr lang="en-US" dirty="0" smtClean="0"/>
              <a:t> </a:t>
            </a:r>
            <a:r>
              <a:rPr lang="en-US" dirty="0" err="1" smtClean="0"/>
              <a:t>Afrického</a:t>
            </a:r>
            <a:r>
              <a:rPr lang="en-US" dirty="0" smtClean="0"/>
              <a:t> (</a:t>
            </a:r>
            <a:r>
              <a:rPr lang="en-US" i="1" dirty="0" err="1" smtClean="0"/>
              <a:t>Loxodonta</a:t>
            </a:r>
            <a:r>
              <a:rPr lang="en-US" i="1" dirty="0" smtClean="0"/>
              <a:t>  </a:t>
            </a:r>
            <a:r>
              <a:rPr lang="en-US" i="1" dirty="0" err="1" smtClean="0"/>
              <a:t>africana</a:t>
            </a:r>
            <a:r>
              <a:rPr lang="en-US" i="1" dirty="0" smtClean="0"/>
              <a:t>, </a:t>
            </a:r>
            <a:r>
              <a:rPr lang="en-US" dirty="0" smtClean="0"/>
              <a:t>Blumenbach 1797)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502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Výživa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K</a:t>
            </a:r>
            <a:r>
              <a:rPr lang="en-US" dirty="0" err="1" smtClean="0"/>
              <a:t>rmení</a:t>
            </a:r>
            <a:r>
              <a:rPr lang="en-US" dirty="0" smtClean="0"/>
              <a:t> 18-20 </a:t>
            </a:r>
            <a:r>
              <a:rPr lang="en-US" dirty="0" err="1" smtClean="0"/>
              <a:t>hodin</a:t>
            </a:r>
            <a:r>
              <a:rPr lang="en-US" dirty="0" smtClean="0"/>
              <a:t> </a:t>
            </a:r>
            <a:r>
              <a:rPr lang="en-US" dirty="0" err="1" smtClean="0"/>
              <a:t>denně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Spotřebuje</a:t>
            </a:r>
            <a:r>
              <a:rPr lang="en-US" dirty="0" smtClean="0"/>
              <a:t> 100-300 kg </a:t>
            </a:r>
            <a:r>
              <a:rPr lang="en-US" dirty="0" err="1" smtClean="0"/>
              <a:t>potravy</a:t>
            </a:r>
            <a:r>
              <a:rPr lang="en-US" dirty="0" smtClean="0"/>
              <a:t>, </a:t>
            </a:r>
            <a:r>
              <a:rPr lang="en-US" dirty="0" err="1" smtClean="0"/>
              <a:t>tráva</a:t>
            </a:r>
            <a:r>
              <a:rPr lang="en-US" dirty="0" smtClean="0"/>
              <a:t>, </a:t>
            </a:r>
            <a:r>
              <a:rPr lang="en-US" dirty="0" err="1" smtClean="0"/>
              <a:t>kůra</a:t>
            </a:r>
            <a:r>
              <a:rPr lang="en-US" dirty="0" smtClean="0"/>
              <a:t>, </a:t>
            </a:r>
            <a:r>
              <a:rPr lang="en-US" dirty="0" err="1" smtClean="0"/>
              <a:t>kořeny</a:t>
            </a:r>
            <a:r>
              <a:rPr lang="en-US" dirty="0" smtClean="0"/>
              <a:t>, </a:t>
            </a:r>
            <a:r>
              <a:rPr lang="en-US" dirty="0" err="1" smtClean="0"/>
              <a:t>plody</a:t>
            </a:r>
            <a:endParaRPr lang="en-US" dirty="0" smtClean="0"/>
          </a:p>
          <a:p>
            <a:r>
              <a:rPr lang="en-US" dirty="0" err="1" smtClean="0"/>
              <a:t>Využitío</a:t>
            </a:r>
            <a:r>
              <a:rPr lang="en-US" dirty="0" smtClean="0"/>
              <a:t> 40-44% z </a:t>
            </a:r>
            <a:r>
              <a:rPr lang="en-US" dirty="0" err="1" smtClean="0"/>
              <a:t>potravy</a:t>
            </a:r>
            <a:endParaRPr lang="en-US" dirty="0" smtClean="0"/>
          </a:p>
          <a:p>
            <a:r>
              <a:rPr lang="en-US" dirty="0" err="1" smtClean="0"/>
              <a:t>Trávení</a:t>
            </a:r>
            <a:r>
              <a:rPr lang="en-US" dirty="0" smtClean="0"/>
              <a:t> </a:t>
            </a:r>
            <a:r>
              <a:rPr lang="en-US" dirty="0" err="1" smtClean="0"/>
              <a:t>napomáhají</a:t>
            </a:r>
            <a:r>
              <a:rPr lang="en-US" dirty="0" smtClean="0"/>
              <a:t> </a:t>
            </a:r>
            <a:r>
              <a:rPr lang="en-US" dirty="0" err="1" smtClean="0"/>
              <a:t>bakterie</a:t>
            </a:r>
            <a:r>
              <a:rPr lang="en-US" dirty="0" smtClean="0"/>
              <a:t> v </a:t>
            </a:r>
            <a:r>
              <a:rPr lang="en-US" dirty="0" err="1" smtClean="0"/>
              <a:t>trávícím</a:t>
            </a:r>
            <a:r>
              <a:rPr lang="en-US" dirty="0" smtClean="0"/>
              <a:t> </a:t>
            </a:r>
            <a:r>
              <a:rPr lang="en-US" dirty="0" err="1" smtClean="0"/>
              <a:t>traktu</a:t>
            </a:r>
            <a:endParaRPr lang="en-US" dirty="0" smtClean="0"/>
          </a:p>
          <a:p>
            <a:r>
              <a:rPr lang="en-US" dirty="0" smtClean="0"/>
              <a:t>140-180 kg </a:t>
            </a:r>
            <a:r>
              <a:rPr lang="en-US" dirty="0" err="1" smtClean="0"/>
              <a:t>trusu</a:t>
            </a:r>
            <a:r>
              <a:rPr lang="en-US" dirty="0" smtClean="0"/>
              <a:t> , </a:t>
            </a:r>
            <a:r>
              <a:rPr lang="en-US" dirty="0" err="1" smtClean="0"/>
              <a:t>kulovitý</a:t>
            </a:r>
            <a:r>
              <a:rPr lang="en-US" dirty="0" smtClean="0"/>
              <a:t> </a:t>
            </a:r>
            <a:r>
              <a:rPr lang="en-US" dirty="0" err="1" smtClean="0"/>
              <a:t>tvar</a:t>
            </a:r>
            <a:endParaRPr lang="en-US" dirty="0" smtClean="0"/>
          </a:p>
          <a:p>
            <a:r>
              <a:rPr lang="en-US" dirty="0" smtClean="0"/>
              <a:t>100-200 </a:t>
            </a:r>
            <a:r>
              <a:rPr lang="en-US" dirty="0" err="1" smtClean="0"/>
              <a:t>litrů</a:t>
            </a:r>
            <a:r>
              <a:rPr lang="en-US" dirty="0" smtClean="0"/>
              <a:t> </a:t>
            </a:r>
            <a:r>
              <a:rPr lang="en-US" dirty="0" err="1" smtClean="0"/>
              <a:t>vody</a:t>
            </a:r>
            <a:r>
              <a:rPr lang="en-US" dirty="0" smtClean="0"/>
              <a:t> </a:t>
            </a:r>
          </a:p>
          <a:p>
            <a:r>
              <a:rPr lang="en-US" dirty="0" smtClean="0"/>
              <a:t>50 </a:t>
            </a:r>
            <a:r>
              <a:rPr lang="en-US" dirty="0" err="1" smtClean="0"/>
              <a:t>litrů</a:t>
            </a:r>
            <a:r>
              <a:rPr lang="en-US" dirty="0" smtClean="0"/>
              <a:t> </a:t>
            </a:r>
            <a:r>
              <a:rPr lang="en-US" dirty="0" err="1" smtClean="0"/>
              <a:t>moči</a:t>
            </a:r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104" y="3056198"/>
            <a:ext cx="3968361" cy="26588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83416" y="1235644"/>
            <a:ext cx="4510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Kolik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hodin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denně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slon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stráví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krmením</a:t>
            </a:r>
            <a:r>
              <a:rPr lang="en-US" sz="2000" b="1" dirty="0" smtClean="0">
                <a:solidFill>
                  <a:srgbClr val="FF0000"/>
                </a:solidFill>
              </a:rPr>
              <a:t>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316" y="3922085"/>
            <a:ext cx="2390553" cy="179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748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Komunikace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Infrazvuky</a:t>
            </a:r>
            <a:r>
              <a:rPr lang="en-US" dirty="0"/>
              <a:t> – </a:t>
            </a:r>
            <a:r>
              <a:rPr lang="en-US" dirty="0" err="1" smtClean="0"/>
              <a:t>membrána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kořeni</a:t>
            </a:r>
            <a:r>
              <a:rPr lang="en-US" dirty="0" smtClean="0"/>
              <a:t> </a:t>
            </a:r>
            <a:r>
              <a:rPr lang="en-US" dirty="0" err="1" smtClean="0"/>
              <a:t>chobotu</a:t>
            </a:r>
            <a:r>
              <a:rPr lang="en-US" dirty="0" smtClean="0"/>
              <a:t>, 4-10 km, </a:t>
            </a:r>
            <a:r>
              <a:rPr lang="en-US" dirty="0" err="1" smtClean="0"/>
              <a:t>sociální</a:t>
            </a:r>
            <a:r>
              <a:rPr lang="en-US" dirty="0" smtClean="0"/>
              <a:t> </a:t>
            </a:r>
            <a:r>
              <a:rPr lang="en-US" dirty="0" err="1" smtClean="0"/>
              <a:t>komunikace</a:t>
            </a:r>
            <a:endParaRPr lang="en-US" dirty="0" smtClean="0"/>
          </a:p>
          <a:p>
            <a:r>
              <a:rPr lang="en-US" dirty="0" err="1" smtClean="0"/>
              <a:t>Zvukové</a:t>
            </a:r>
            <a:r>
              <a:rPr lang="en-US" dirty="0" smtClean="0"/>
              <a:t> </a:t>
            </a:r>
            <a:r>
              <a:rPr lang="en-US" dirty="0" err="1" smtClean="0"/>
              <a:t>signály</a:t>
            </a:r>
            <a:r>
              <a:rPr lang="en-US" dirty="0" smtClean="0"/>
              <a:t> – </a:t>
            </a:r>
            <a:r>
              <a:rPr lang="en-US" dirty="0" err="1" smtClean="0"/>
              <a:t>známe</a:t>
            </a:r>
            <a:r>
              <a:rPr lang="en-US" dirty="0" smtClean="0"/>
              <a:t> </a:t>
            </a:r>
            <a:r>
              <a:rPr lang="en-US" dirty="0" err="1" smtClean="0"/>
              <a:t>zhruba</a:t>
            </a:r>
            <a:r>
              <a:rPr lang="en-US" dirty="0" smtClean="0"/>
              <a:t> 30 , </a:t>
            </a:r>
            <a:r>
              <a:rPr lang="en-US" dirty="0" err="1" smtClean="0"/>
              <a:t>různé</a:t>
            </a:r>
            <a:r>
              <a:rPr lang="en-US" dirty="0" smtClean="0"/>
              <a:t> </a:t>
            </a:r>
            <a:r>
              <a:rPr lang="en-US" dirty="0" err="1" smtClean="0"/>
              <a:t>účely</a:t>
            </a:r>
            <a:r>
              <a:rPr lang="en-US" dirty="0" smtClean="0"/>
              <a:t> (</a:t>
            </a:r>
            <a:r>
              <a:rPr lang="en-US" dirty="0" err="1" smtClean="0"/>
              <a:t>zastrašování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Chemická</a:t>
            </a:r>
            <a:r>
              <a:rPr lang="en-US" dirty="0" smtClean="0"/>
              <a:t> </a:t>
            </a:r>
            <a:r>
              <a:rPr lang="en-US" dirty="0" err="1" smtClean="0"/>
              <a:t>signály</a:t>
            </a:r>
            <a:r>
              <a:rPr lang="en-US" dirty="0" smtClean="0"/>
              <a:t> – </a:t>
            </a:r>
            <a:r>
              <a:rPr lang="en-US" dirty="0" err="1" smtClean="0"/>
              <a:t>především</a:t>
            </a:r>
            <a:r>
              <a:rPr lang="en-US" dirty="0" smtClean="0"/>
              <a:t> </a:t>
            </a:r>
            <a:r>
              <a:rPr lang="en-US" dirty="0" err="1" smtClean="0"/>
              <a:t>moč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SC_000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970" y="2879101"/>
            <a:ext cx="4011666" cy="268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05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Komunikace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Zrakové</a:t>
            </a:r>
            <a:r>
              <a:rPr lang="en-US" dirty="0" smtClean="0"/>
              <a:t> </a:t>
            </a:r>
            <a:r>
              <a:rPr lang="en-US" dirty="0" err="1" smtClean="0"/>
              <a:t>signály</a:t>
            </a:r>
            <a:r>
              <a:rPr lang="en-US" dirty="0" smtClean="0"/>
              <a:t> – </a:t>
            </a:r>
            <a:r>
              <a:rPr lang="en-US" dirty="0" err="1" smtClean="0"/>
              <a:t>postoje</a:t>
            </a:r>
            <a:r>
              <a:rPr lang="en-US" dirty="0" smtClean="0"/>
              <a:t>, </a:t>
            </a:r>
            <a:r>
              <a:rPr lang="en-US" dirty="0" err="1" smtClean="0"/>
              <a:t>polohy</a:t>
            </a:r>
            <a:r>
              <a:rPr lang="en-US" dirty="0" smtClean="0"/>
              <a:t> </a:t>
            </a:r>
            <a:r>
              <a:rPr lang="en-US" dirty="0" err="1" smtClean="0"/>
              <a:t>boltců</a:t>
            </a:r>
            <a:r>
              <a:rPr lang="en-US" dirty="0" smtClean="0"/>
              <a:t>… </a:t>
            </a:r>
          </a:p>
          <a:p>
            <a:r>
              <a:rPr lang="en-US" dirty="0" err="1" smtClean="0"/>
              <a:t>Přímý</a:t>
            </a:r>
            <a:r>
              <a:rPr lang="en-US" dirty="0" smtClean="0"/>
              <a:t> </a:t>
            </a:r>
            <a:r>
              <a:rPr lang="en-US" dirty="0" err="1" smtClean="0"/>
              <a:t>kontakt</a:t>
            </a:r>
            <a:r>
              <a:rPr lang="en-US" dirty="0" smtClean="0"/>
              <a:t> – </a:t>
            </a:r>
            <a:r>
              <a:rPr lang="en-US" dirty="0" err="1" smtClean="0"/>
              <a:t>především</a:t>
            </a:r>
            <a:r>
              <a:rPr lang="en-US" dirty="0" smtClean="0"/>
              <a:t> </a:t>
            </a:r>
            <a:r>
              <a:rPr lang="en-US" dirty="0" err="1" smtClean="0"/>
              <a:t>chobot</a:t>
            </a:r>
            <a:r>
              <a:rPr lang="en-US" dirty="0" smtClean="0"/>
              <a:t>, </a:t>
            </a:r>
            <a:r>
              <a:rPr lang="en-US" dirty="0" err="1" smtClean="0"/>
              <a:t>sociální</a:t>
            </a:r>
            <a:r>
              <a:rPr lang="en-US" dirty="0" smtClean="0"/>
              <a:t> </a:t>
            </a:r>
            <a:r>
              <a:rPr lang="en-US" dirty="0" err="1" smtClean="0"/>
              <a:t>komunikace</a:t>
            </a:r>
            <a:endParaRPr lang="en-US" dirty="0" smtClean="0"/>
          </a:p>
          <a:p>
            <a:r>
              <a:rPr lang="en-US" dirty="0" err="1" smtClean="0"/>
              <a:t>Seismické</a:t>
            </a:r>
            <a:r>
              <a:rPr lang="en-US" dirty="0" smtClean="0"/>
              <a:t> </a:t>
            </a:r>
            <a:r>
              <a:rPr lang="en-US" dirty="0" err="1" smtClean="0"/>
              <a:t>signály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nově</a:t>
            </a:r>
            <a:r>
              <a:rPr lang="en-US" dirty="0" smtClean="0"/>
              <a:t> </a:t>
            </a:r>
            <a:r>
              <a:rPr lang="en-US" dirty="0" err="1" smtClean="0"/>
              <a:t>objeveny</a:t>
            </a:r>
            <a:r>
              <a:rPr lang="en-US" dirty="0" smtClean="0"/>
              <a:t>, </a:t>
            </a:r>
            <a:r>
              <a:rPr lang="en-US" dirty="0" err="1" smtClean="0"/>
              <a:t>senzory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nohou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SC_0181.NE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245" y="2890509"/>
            <a:ext cx="4219301" cy="282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714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Migrace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Migrace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vodou</a:t>
            </a:r>
            <a:r>
              <a:rPr lang="en-US" dirty="0" smtClean="0"/>
              <a:t> a </a:t>
            </a:r>
            <a:r>
              <a:rPr lang="en-US" dirty="0" err="1" smtClean="0"/>
              <a:t>potravou</a:t>
            </a:r>
            <a:endParaRPr lang="en-US" dirty="0" smtClean="0"/>
          </a:p>
          <a:p>
            <a:r>
              <a:rPr lang="en-US" dirty="0" err="1" smtClean="0"/>
              <a:t>Rozdílná</a:t>
            </a:r>
            <a:r>
              <a:rPr lang="en-US" dirty="0" smtClean="0"/>
              <a:t> </a:t>
            </a:r>
            <a:r>
              <a:rPr lang="en-US" dirty="0" err="1" smtClean="0"/>
              <a:t>migrace</a:t>
            </a:r>
            <a:r>
              <a:rPr lang="en-US" dirty="0" smtClean="0"/>
              <a:t> v </a:t>
            </a:r>
            <a:r>
              <a:rPr lang="en-US" dirty="0" err="1" smtClean="0"/>
              <a:t>závislosti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přírodních</a:t>
            </a:r>
            <a:r>
              <a:rPr lang="en-US" dirty="0" smtClean="0"/>
              <a:t> </a:t>
            </a:r>
            <a:r>
              <a:rPr lang="en-US" dirty="0" err="1" smtClean="0"/>
              <a:t>podmínkách</a:t>
            </a:r>
            <a:endParaRPr lang="en-US" dirty="0" smtClean="0"/>
          </a:p>
          <a:p>
            <a:r>
              <a:rPr lang="en-US" dirty="0" err="1" smtClean="0"/>
              <a:t>Schopnost</a:t>
            </a:r>
            <a:r>
              <a:rPr lang="en-US" dirty="0" smtClean="0"/>
              <a:t> </a:t>
            </a:r>
            <a:r>
              <a:rPr lang="en-US" dirty="0" err="1" smtClean="0"/>
              <a:t>urazit</a:t>
            </a:r>
            <a:r>
              <a:rPr lang="en-US" dirty="0" smtClean="0"/>
              <a:t> </a:t>
            </a:r>
            <a:r>
              <a:rPr lang="en-US" dirty="0" err="1" smtClean="0"/>
              <a:t>stovky</a:t>
            </a:r>
            <a:r>
              <a:rPr lang="en-US" dirty="0" smtClean="0"/>
              <a:t> </a:t>
            </a:r>
            <a:r>
              <a:rPr lang="en-US" dirty="0" err="1" smtClean="0"/>
              <a:t>kilometrů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rok</a:t>
            </a:r>
            <a:endParaRPr lang="en-US" dirty="0" smtClean="0"/>
          </a:p>
          <a:p>
            <a:r>
              <a:rPr lang="en-US" dirty="0" err="1" smtClean="0"/>
              <a:t>Udržování</a:t>
            </a:r>
            <a:r>
              <a:rPr lang="en-US" dirty="0" smtClean="0"/>
              <a:t> </a:t>
            </a:r>
            <a:r>
              <a:rPr lang="en-US" dirty="0" err="1" smtClean="0"/>
              <a:t>stejných</a:t>
            </a:r>
            <a:r>
              <a:rPr lang="en-US" dirty="0" smtClean="0"/>
              <a:t> </a:t>
            </a:r>
            <a:r>
              <a:rPr lang="en-US" dirty="0" err="1" smtClean="0"/>
              <a:t>stezek</a:t>
            </a:r>
            <a:endParaRPr lang="en-US" dirty="0" smtClean="0"/>
          </a:p>
          <a:p>
            <a:r>
              <a:rPr lang="en-US" dirty="0" err="1" smtClean="0"/>
              <a:t>Častý</a:t>
            </a:r>
            <a:r>
              <a:rPr lang="en-US" dirty="0" smtClean="0"/>
              <a:t> </a:t>
            </a:r>
            <a:r>
              <a:rPr lang="en-US" dirty="0" err="1" smtClean="0"/>
              <a:t>konflikt</a:t>
            </a:r>
            <a:r>
              <a:rPr lang="en-US" dirty="0" smtClean="0"/>
              <a:t> s </a:t>
            </a:r>
            <a:r>
              <a:rPr lang="en-US" dirty="0" err="1" smtClean="0"/>
              <a:t>člověkem</a:t>
            </a:r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848" y="2516272"/>
            <a:ext cx="4264971" cy="319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956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Denní</a:t>
            </a:r>
            <a:r>
              <a:rPr lang="en-US" dirty="0" smtClean="0">
                <a:solidFill>
                  <a:srgbClr val="DC9E1F"/>
                </a:solidFill>
              </a:rPr>
              <a:t> </a:t>
            </a:r>
            <a:r>
              <a:rPr lang="en-US" dirty="0" err="1" smtClean="0">
                <a:solidFill>
                  <a:srgbClr val="DC9E1F"/>
                </a:solidFill>
              </a:rPr>
              <a:t>režim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18-20 </a:t>
            </a:r>
            <a:r>
              <a:rPr lang="en-US" dirty="0" err="1" smtClean="0"/>
              <a:t>hodin</a:t>
            </a:r>
            <a:r>
              <a:rPr lang="en-US" dirty="0" smtClean="0"/>
              <a:t> </a:t>
            </a:r>
            <a:r>
              <a:rPr lang="en-US" dirty="0" err="1" smtClean="0"/>
              <a:t>krmení</a:t>
            </a:r>
            <a:endParaRPr lang="en-US" dirty="0" smtClean="0"/>
          </a:p>
          <a:p>
            <a:r>
              <a:rPr lang="en-US" dirty="0" smtClean="0"/>
              <a:t>3-4 </a:t>
            </a:r>
            <a:r>
              <a:rPr lang="en-US" dirty="0" err="1" smtClean="0"/>
              <a:t>hodiny</a:t>
            </a:r>
            <a:r>
              <a:rPr lang="en-US" dirty="0" smtClean="0"/>
              <a:t> </a:t>
            </a:r>
            <a:r>
              <a:rPr lang="en-US" dirty="0" err="1" smtClean="0"/>
              <a:t>spánek</a:t>
            </a:r>
            <a:endParaRPr lang="en-US" dirty="0" smtClean="0"/>
          </a:p>
          <a:p>
            <a:r>
              <a:rPr lang="en-US" dirty="0" err="1" smtClean="0"/>
              <a:t>Aktivita</a:t>
            </a:r>
            <a:r>
              <a:rPr lang="en-US" dirty="0" smtClean="0"/>
              <a:t> v </a:t>
            </a:r>
            <a:r>
              <a:rPr lang="en-US" dirty="0" err="1" smtClean="0"/>
              <a:t>hodinách</a:t>
            </a:r>
            <a:r>
              <a:rPr lang="en-US" dirty="0" smtClean="0"/>
              <a:t> s </a:t>
            </a:r>
            <a:r>
              <a:rPr lang="en-US" dirty="0" err="1" smtClean="0"/>
              <a:t>nižší</a:t>
            </a:r>
            <a:r>
              <a:rPr lang="en-US" dirty="0" smtClean="0"/>
              <a:t> </a:t>
            </a:r>
            <a:r>
              <a:rPr lang="en-US" dirty="0" err="1" smtClean="0"/>
              <a:t>teplotou</a:t>
            </a:r>
            <a:r>
              <a:rPr lang="en-US" dirty="0" smtClean="0"/>
              <a:t> </a:t>
            </a:r>
            <a:r>
              <a:rPr lang="en-US" dirty="0" err="1" smtClean="0"/>
              <a:t>vzduchu</a:t>
            </a:r>
            <a:r>
              <a:rPr lang="en-US" dirty="0" smtClean="0"/>
              <a:t>, 3 </a:t>
            </a:r>
            <a:r>
              <a:rPr lang="en-US" dirty="0" err="1" smtClean="0"/>
              <a:t>vrcholy</a:t>
            </a:r>
            <a:r>
              <a:rPr lang="en-US" dirty="0" smtClean="0"/>
              <a:t> </a:t>
            </a:r>
            <a:r>
              <a:rPr lang="en-US" dirty="0" err="1" smtClean="0"/>
              <a:t>aktivity</a:t>
            </a:r>
            <a:r>
              <a:rPr lang="en-US" dirty="0" smtClean="0"/>
              <a:t> (</a:t>
            </a:r>
            <a:r>
              <a:rPr lang="en-US" dirty="0" err="1" smtClean="0"/>
              <a:t>ráno</a:t>
            </a:r>
            <a:r>
              <a:rPr lang="en-US" dirty="0" smtClean="0"/>
              <a:t>, </a:t>
            </a:r>
            <a:r>
              <a:rPr lang="en-US" dirty="0" err="1" smtClean="0"/>
              <a:t>večer</a:t>
            </a:r>
            <a:r>
              <a:rPr lang="en-US" dirty="0" smtClean="0"/>
              <a:t>, </a:t>
            </a:r>
            <a:r>
              <a:rPr lang="en-US" dirty="0" err="1" smtClean="0"/>
              <a:t>okolo</a:t>
            </a:r>
            <a:r>
              <a:rPr lang="en-US" dirty="0" smtClean="0"/>
              <a:t> 24:00)</a:t>
            </a:r>
          </a:p>
          <a:p>
            <a:r>
              <a:rPr lang="en-US" dirty="0" err="1" smtClean="0"/>
              <a:t>Podle</a:t>
            </a:r>
            <a:r>
              <a:rPr lang="en-US" dirty="0" smtClean="0"/>
              <a:t> </a:t>
            </a:r>
            <a:r>
              <a:rPr lang="en-US" dirty="0" err="1" smtClean="0"/>
              <a:t>geografické</a:t>
            </a:r>
            <a:r>
              <a:rPr lang="en-US" dirty="0" smtClean="0"/>
              <a:t> </a:t>
            </a:r>
            <a:r>
              <a:rPr lang="en-US" dirty="0" err="1" smtClean="0"/>
              <a:t>polohy</a:t>
            </a:r>
            <a:r>
              <a:rPr lang="en-US" dirty="0" smtClean="0"/>
              <a:t> se </a:t>
            </a:r>
            <a:r>
              <a:rPr lang="en-US" dirty="0" err="1" smtClean="0"/>
              <a:t>návyky</a:t>
            </a:r>
            <a:r>
              <a:rPr lang="en-US" dirty="0" smtClean="0"/>
              <a:t> </a:t>
            </a:r>
            <a:r>
              <a:rPr lang="en-US" dirty="0" err="1" smtClean="0"/>
              <a:t>liší</a:t>
            </a:r>
            <a:endParaRPr lang="en-US" dirty="0" smtClean="0"/>
          </a:p>
          <a:p>
            <a:r>
              <a:rPr lang="en-US" dirty="0" err="1" smtClean="0"/>
              <a:t>Péče</a:t>
            </a:r>
            <a:r>
              <a:rPr lang="en-US" dirty="0" smtClean="0"/>
              <a:t> o </a:t>
            </a:r>
            <a:r>
              <a:rPr lang="en-US" dirty="0" err="1" smtClean="0"/>
              <a:t>pokožku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bahení</a:t>
            </a:r>
            <a:r>
              <a:rPr lang="en-US" dirty="0" smtClean="0"/>
              <a:t> </a:t>
            </a:r>
            <a:r>
              <a:rPr lang="en-US" dirty="0" err="1" smtClean="0"/>
              <a:t>lázně</a:t>
            </a:r>
            <a:r>
              <a:rPr lang="en-US" dirty="0" smtClean="0"/>
              <a:t>, </a:t>
            </a:r>
            <a:r>
              <a:rPr lang="en-US" dirty="0" err="1" smtClean="0"/>
              <a:t>otírání</a:t>
            </a:r>
            <a:r>
              <a:rPr lang="en-US" dirty="0"/>
              <a:t> </a:t>
            </a:r>
            <a:r>
              <a:rPr lang="en-US" dirty="0" smtClean="0"/>
              <a:t>o </a:t>
            </a:r>
            <a:r>
              <a:rPr lang="en-US" dirty="0" err="1" smtClean="0"/>
              <a:t>stromy</a:t>
            </a:r>
            <a:r>
              <a:rPr lang="en-US" dirty="0" smtClean="0"/>
              <a:t>, </a:t>
            </a:r>
            <a:r>
              <a:rPr lang="en-US" dirty="0" err="1" smtClean="0"/>
              <a:t>pískování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SC_0173.NE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101" y="2809654"/>
            <a:ext cx="4148009" cy="2776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2437" y="3159869"/>
            <a:ext cx="402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Jakým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způsobem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sloni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pečují</a:t>
            </a:r>
            <a:r>
              <a:rPr lang="en-US" b="1" dirty="0" smtClean="0">
                <a:solidFill>
                  <a:srgbClr val="FF0000"/>
                </a:solidFill>
              </a:rPr>
              <a:t> o </a:t>
            </a:r>
            <a:r>
              <a:rPr lang="en-US" b="1" dirty="0" err="1" smtClean="0">
                <a:solidFill>
                  <a:srgbClr val="FF0000"/>
                </a:solidFill>
              </a:rPr>
              <a:t>pokožku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663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Sociální</a:t>
            </a:r>
            <a:r>
              <a:rPr lang="en-US" dirty="0" smtClean="0">
                <a:solidFill>
                  <a:srgbClr val="DC9E1F"/>
                </a:solidFill>
              </a:rPr>
              <a:t> </a:t>
            </a:r>
            <a:r>
              <a:rPr lang="en-US" dirty="0" err="1" smtClean="0">
                <a:solidFill>
                  <a:srgbClr val="DC9E1F"/>
                </a:solidFill>
              </a:rPr>
              <a:t>chování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/>
              <a:t>S</a:t>
            </a:r>
            <a:r>
              <a:rPr lang="cs-CZ" dirty="0" smtClean="0"/>
              <a:t>polečenské</a:t>
            </a:r>
            <a:r>
              <a:rPr lang="en-US" dirty="0" smtClean="0"/>
              <a:t> </a:t>
            </a:r>
            <a:r>
              <a:rPr lang="en-US" dirty="0" err="1" smtClean="0"/>
              <a:t>zvíře</a:t>
            </a:r>
            <a:endParaRPr lang="en-US" dirty="0" smtClean="0"/>
          </a:p>
          <a:p>
            <a:r>
              <a:rPr lang="en-US" dirty="0" err="1" smtClean="0"/>
              <a:t>Rodina</a:t>
            </a:r>
            <a:r>
              <a:rPr lang="en-US" dirty="0" smtClean="0"/>
              <a:t> –</a:t>
            </a:r>
            <a:r>
              <a:rPr lang="en-US" dirty="0" err="1" smtClean="0"/>
              <a:t>matka</a:t>
            </a:r>
            <a:r>
              <a:rPr lang="en-US" dirty="0" smtClean="0"/>
              <a:t> a </a:t>
            </a:r>
            <a:r>
              <a:rPr lang="en-US" dirty="0" err="1" smtClean="0"/>
              <a:t>mláďata</a:t>
            </a:r>
            <a:endParaRPr lang="en-US" dirty="0" smtClean="0"/>
          </a:p>
          <a:p>
            <a:r>
              <a:rPr lang="en-US" dirty="0" smtClean="0"/>
              <a:t>Klan – </a:t>
            </a:r>
            <a:r>
              <a:rPr lang="en-US" dirty="0" err="1" smtClean="0"/>
              <a:t>několik</a:t>
            </a:r>
            <a:r>
              <a:rPr lang="en-US" dirty="0" smtClean="0"/>
              <a:t> </a:t>
            </a:r>
            <a:r>
              <a:rPr lang="en-US" dirty="0" err="1" smtClean="0"/>
              <a:t>rodin</a:t>
            </a:r>
            <a:r>
              <a:rPr lang="en-US" dirty="0" smtClean="0"/>
              <a:t>, </a:t>
            </a:r>
            <a:r>
              <a:rPr lang="en-US" dirty="0" err="1" smtClean="0"/>
              <a:t>vedeny</a:t>
            </a:r>
            <a:r>
              <a:rPr lang="en-US" dirty="0" smtClean="0"/>
              <a:t> </a:t>
            </a:r>
            <a:r>
              <a:rPr lang="en-US" dirty="0" err="1" smtClean="0"/>
              <a:t>dominantní</a:t>
            </a:r>
            <a:r>
              <a:rPr lang="en-US" dirty="0" smtClean="0"/>
              <a:t> </a:t>
            </a:r>
            <a:r>
              <a:rPr lang="en-US" dirty="0" err="1" smtClean="0"/>
              <a:t>samicí</a:t>
            </a:r>
            <a:endParaRPr lang="en-US" dirty="0" smtClean="0"/>
          </a:p>
          <a:p>
            <a:r>
              <a:rPr lang="en-US" dirty="0" err="1" smtClean="0"/>
              <a:t>Stáda</a:t>
            </a:r>
            <a:r>
              <a:rPr lang="en-US" dirty="0" smtClean="0"/>
              <a:t> – </a:t>
            </a:r>
            <a:r>
              <a:rPr lang="en-US" dirty="0" err="1" smtClean="0"/>
              <a:t>několik</a:t>
            </a:r>
            <a:r>
              <a:rPr lang="en-US" dirty="0" smtClean="0"/>
              <a:t> </a:t>
            </a:r>
            <a:r>
              <a:rPr lang="en-US" dirty="0" err="1" smtClean="0"/>
              <a:t>klanů</a:t>
            </a:r>
            <a:r>
              <a:rPr lang="en-US" dirty="0" smtClean="0"/>
              <a:t>, </a:t>
            </a:r>
            <a:r>
              <a:rPr lang="en-US" dirty="0" err="1" smtClean="0"/>
              <a:t>např</a:t>
            </a:r>
            <a:r>
              <a:rPr lang="en-US" dirty="0" smtClean="0"/>
              <a:t>. v </a:t>
            </a:r>
            <a:r>
              <a:rPr lang="en-US" dirty="0" err="1" smtClean="0"/>
              <a:t>období</a:t>
            </a:r>
            <a:r>
              <a:rPr lang="en-US" dirty="0" smtClean="0"/>
              <a:t> </a:t>
            </a:r>
            <a:r>
              <a:rPr lang="en-US" dirty="0" err="1" smtClean="0"/>
              <a:t>dešťů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mexiko 41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994" y="3321118"/>
            <a:ext cx="3391927" cy="2276901"/>
          </a:xfrm>
          <a:prstGeom prst="rect">
            <a:avLst/>
          </a:prstGeom>
        </p:spPr>
      </p:pic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1713" y="1187224"/>
            <a:ext cx="3122687" cy="441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680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181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Sociální</a:t>
            </a:r>
            <a:r>
              <a:rPr lang="en-US" dirty="0" smtClean="0">
                <a:solidFill>
                  <a:srgbClr val="DC9E1F"/>
                </a:solidFill>
              </a:rPr>
              <a:t> </a:t>
            </a:r>
            <a:r>
              <a:rPr lang="en-US" dirty="0" err="1" smtClean="0">
                <a:solidFill>
                  <a:srgbClr val="DC9E1F"/>
                </a:solidFill>
              </a:rPr>
              <a:t>chování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Samci</a:t>
            </a:r>
            <a:r>
              <a:rPr lang="en-US" dirty="0" smtClean="0"/>
              <a:t> </a:t>
            </a:r>
            <a:r>
              <a:rPr lang="en-US" dirty="0" err="1" smtClean="0"/>
              <a:t>ze</a:t>
            </a:r>
            <a:r>
              <a:rPr lang="en-US" dirty="0" smtClean="0"/>
              <a:t> </a:t>
            </a:r>
            <a:r>
              <a:rPr lang="en-US" dirty="0" err="1" smtClean="0"/>
              <a:t>stáda</a:t>
            </a:r>
            <a:r>
              <a:rPr lang="en-US" dirty="0" smtClean="0"/>
              <a:t> </a:t>
            </a:r>
            <a:r>
              <a:rPr lang="en-US" dirty="0" err="1" smtClean="0"/>
              <a:t>vyhánění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věku</a:t>
            </a:r>
            <a:r>
              <a:rPr lang="en-US" dirty="0" smtClean="0"/>
              <a:t> 10-11 let – </a:t>
            </a:r>
            <a:r>
              <a:rPr lang="en-US" dirty="0" err="1" smtClean="0"/>
              <a:t>mládeneká</a:t>
            </a:r>
            <a:r>
              <a:rPr lang="en-US" dirty="0" smtClean="0"/>
              <a:t> </a:t>
            </a:r>
            <a:r>
              <a:rPr lang="en-US" dirty="0" err="1" smtClean="0"/>
              <a:t>stáda</a:t>
            </a:r>
            <a:endParaRPr lang="en-US" dirty="0" smtClean="0"/>
          </a:p>
          <a:p>
            <a:r>
              <a:rPr lang="en-US" dirty="0" err="1" smtClean="0"/>
              <a:t>Dominantní</a:t>
            </a:r>
            <a:r>
              <a:rPr lang="en-US" dirty="0" smtClean="0"/>
              <a:t> </a:t>
            </a:r>
            <a:r>
              <a:rPr lang="en-US" dirty="0" err="1" smtClean="0"/>
              <a:t>samice</a:t>
            </a:r>
            <a:r>
              <a:rPr lang="en-US" dirty="0" smtClean="0"/>
              <a:t> je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vysokém</a:t>
            </a:r>
            <a:r>
              <a:rPr lang="en-US" dirty="0" smtClean="0"/>
              <a:t> </a:t>
            </a:r>
            <a:r>
              <a:rPr lang="en-US" dirty="0" err="1" smtClean="0"/>
              <a:t>věku</a:t>
            </a:r>
            <a:r>
              <a:rPr lang="en-US" dirty="0" smtClean="0"/>
              <a:t> </a:t>
            </a:r>
            <a:r>
              <a:rPr lang="en-US" dirty="0" err="1" smtClean="0"/>
              <a:t>nahrazena</a:t>
            </a:r>
            <a:r>
              <a:rPr lang="en-US" dirty="0" smtClean="0"/>
              <a:t> </a:t>
            </a:r>
            <a:r>
              <a:rPr lang="en-US" dirty="0" err="1" smtClean="0"/>
              <a:t>zkušenou</a:t>
            </a:r>
            <a:r>
              <a:rPr lang="en-US" dirty="0" smtClean="0"/>
              <a:t> </a:t>
            </a:r>
            <a:r>
              <a:rPr lang="en-US" dirty="0" err="1" smtClean="0"/>
              <a:t>mladší</a:t>
            </a:r>
            <a:r>
              <a:rPr lang="en-US" dirty="0" smtClean="0"/>
              <a:t> </a:t>
            </a:r>
            <a:r>
              <a:rPr lang="en-US" dirty="0" err="1" smtClean="0"/>
              <a:t>samicí</a:t>
            </a:r>
            <a:endParaRPr lang="en-US" dirty="0" smtClean="0"/>
          </a:p>
          <a:p>
            <a:r>
              <a:rPr lang="en-US" dirty="0" err="1" smtClean="0"/>
              <a:t>Hiearchie</a:t>
            </a:r>
            <a:r>
              <a:rPr lang="en-US" dirty="0" smtClean="0"/>
              <a:t> – </a:t>
            </a:r>
            <a:r>
              <a:rPr lang="en-US" dirty="0" err="1" smtClean="0"/>
              <a:t>souboje</a:t>
            </a:r>
            <a:r>
              <a:rPr lang="en-US" dirty="0" smtClean="0"/>
              <a:t>, </a:t>
            </a:r>
            <a:r>
              <a:rPr lang="en-US" dirty="0" err="1" smtClean="0"/>
              <a:t>především</a:t>
            </a:r>
            <a:r>
              <a:rPr lang="en-US" dirty="0" smtClean="0"/>
              <a:t> </a:t>
            </a:r>
            <a:r>
              <a:rPr lang="en-US" dirty="0" err="1" smtClean="0"/>
              <a:t>samci</a:t>
            </a:r>
            <a:r>
              <a:rPr lang="en-US" dirty="0" smtClean="0"/>
              <a:t>, </a:t>
            </a:r>
            <a:r>
              <a:rPr lang="en-US" dirty="0" err="1" smtClean="0"/>
              <a:t>málokdy</a:t>
            </a:r>
            <a:r>
              <a:rPr lang="en-US" dirty="0" smtClean="0"/>
              <a:t> </a:t>
            </a:r>
            <a:r>
              <a:rPr lang="en-US" dirty="0" err="1" smtClean="0"/>
              <a:t>smrt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6565" y="2856363"/>
            <a:ext cx="4284608" cy="285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866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rozmnožování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Námluvy</a:t>
            </a:r>
            <a:r>
              <a:rPr lang="en-US" dirty="0" smtClean="0"/>
              <a:t> – </a:t>
            </a:r>
            <a:r>
              <a:rPr lang="en-US" dirty="0" err="1" smtClean="0"/>
              <a:t>samec</a:t>
            </a:r>
            <a:r>
              <a:rPr lang="en-US" dirty="0" smtClean="0"/>
              <a:t> </a:t>
            </a:r>
            <a:r>
              <a:rPr lang="en-US" dirty="0" err="1" smtClean="0"/>
              <a:t>následuje</a:t>
            </a:r>
            <a:r>
              <a:rPr lang="en-US" dirty="0" smtClean="0"/>
              <a:t> </a:t>
            </a:r>
            <a:r>
              <a:rPr lang="en-US" dirty="0" err="1" smtClean="0"/>
              <a:t>říjnou</a:t>
            </a:r>
            <a:r>
              <a:rPr lang="en-US" dirty="0" smtClean="0"/>
              <a:t> </a:t>
            </a:r>
            <a:r>
              <a:rPr lang="en-US" dirty="0" err="1" smtClean="0"/>
              <a:t>samici</a:t>
            </a:r>
            <a:r>
              <a:rPr lang="en-US" dirty="0" smtClean="0"/>
              <a:t>, </a:t>
            </a:r>
            <a:r>
              <a:rPr lang="en-US" dirty="0" err="1" smtClean="0"/>
              <a:t>samice</a:t>
            </a:r>
            <a:r>
              <a:rPr lang="en-US" dirty="0" smtClean="0"/>
              <a:t> se </a:t>
            </a:r>
            <a:r>
              <a:rPr lang="en-US" dirty="0" err="1" smtClean="0"/>
              <a:t>odpojuje</a:t>
            </a:r>
            <a:r>
              <a:rPr lang="en-US" dirty="0" smtClean="0"/>
              <a:t> od </a:t>
            </a:r>
            <a:r>
              <a:rPr lang="en-US" dirty="0" err="1" smtClean="0"/>
              <a:t>stáda</a:t>
            </a:r>
            <a:endParaRPr lang="en-US" dirty="0" smtClean="0"/>
          </a:p>
          <a:p>
            <a:r>
              <a:rPr lang="en-US" dirty="0" err="1" smtClean="0"/>
              <a:t>Páření</a:t>
            </a:r>
            <a:r>
              <a:rPr lang="en-US" dirty="0" smtClean="0"/>
              <a:t> </a:t>
            </a:r>
            <a:r>
              <a:rPr lang="en-US" dirty="0" err="1" smtClean="0"/>
              <a:t>trvá</a:t>
            </a:r>
            <a:r>
              <a:rPr lang="en-US" dirty="0" smtClean="0"/>
              <a:t> </a:t>
            </a:r>
            <a:r>
              <a:rPr lang="en-US" dirty="0" err="1" smtClean="0"/>
              <a:t>ktrátkou</a:t>
            </a:r>
            <a:r>
              <a:rPr lang="en-US" dirty="0" smtClean="0"/>
              <a:t> </a:t>
            </a:r>
            <a:r>
              <a:rPr lang="en-US" dirty="0" err="1" smtClean="0"/>
              <a:t>dobu</a:t>
            </a:r>
            <a:endParaRPr lang="en-US" dirty="0" smtClean="0"/>
          </a:p>
          <a:p>
            <a:r>
              <a:rPr lang="en-US" dirty="0" err="1" smtClean="0"/>
              <a:t>Březozst</a:t>
            </a:r>
            <a:r>
              <a:rPr lang="en-US" dirty="0" smtClean="0"/>
              <a:t> </a:t>
            </a:r>
            <a:r>
              <a:rPr lang="en-US" dirty="0" err="1" smtClean="0"/>
              <a:t>průměrně</a:t>
            </a:r>
            <a:r>
              <a:rPr lang="en-US" dirty="0" smtClean="0"/>
              <a:t> 22 </a:t>
            </a:r>
            <a:r>
              <a:rPr lang="en-US" dirty="0" err="1" smtClean="0"/>
              <a:t>měsíců</a:t>
            </a:r>
            <a:r>
              <a:rPr lang="en-US" dirty="0" smtClean="0"/>
              <a:t>, v </a:t>
            </a:r>
            <a:r>
              <a:rPr lang="en-US" dirty="0" err="1" smtClean="0"/>
              <a:t>závislosti</a:t>
            </a:r>
            <a:r>
              <a:rPr lang="en-US" dirty="0" smtClean="0"/>
              <a:t> </a:t>
            </a:r>
            <a:r>
              <a:rPr lang="en-US" dirty="0" err="1" smtClean="0"/>
              <a:t>zda</a:t>
            </a:r>
            <a:r>
              <a:rPr lang="en-US" dirty="0" smtClean="0"/>
              <a:t> se </a:t>
            </a:r>
            <a:r>
              <a:rPr lang="en-US" dirty="0" err="1" smtClean="0"/>
              <a:t>narodí</a:t>
            </a:r>
            <a:r>
              <a:rPr lang="en-US" dirty="0" smtClean="0"/>
              <a:t>  </a:t>
            </a:r>
            <a:r>
              <a:rPr lang="en-US" dirty="0" err="1" smtClean="0"/>
              <a:t>samec</a:t>
            </a:r>
            <a:r>
              <a:rPr lang="en-US" dirty="0" smtClean="0"/>
              <a:t> </a:t>
            </a:r>
            <a:r>
              <a:rPr lang="en-US" dirty="0" err="1" smtClean="0"/>
              <a:t>či</a:t>
            </a:r>
            <a:r>
              <a:rPr lang="en-US" dirty="0" smtClean="0"/>
              <a:t> </a:t>
            </a:r>
            <a:r>
              <a:rPr lang="en-US" dirty="0" err="1" smtClean="0"/>
              <a:t>samice</a:t>
            </a:r>
            <a:endParaRPr lang="en-US" dirty="0" smtClean="0"/>
          </a:p>
          <a:p>
            <a:r>
              <a:rPr lang="en-US" dirty="0" err="1" smtClean="0"/>
              <a:t>Samci</a:t>
            </a:r>
            <a:r>
              <a:rPr lang="en-US" dirty="0" smtClean="0"/>
              <a:t> </a:t>
            </a:r>
            <a:r>
              <a:rPr lang="en-US" dirty="0" err="1" smtClean="0"/>
              <a:t>vyšší</a:t>
            </a:r>
            <a:r>
              <a:rPr lang="en-US" dirty="0" smtClean="0"/>
              <a:t> </a:t>
            </a:r>
            <a:r>
              <a:rPr lang="en-US" dirty="0" err="1" smtClean="0"/>
              <a:t>úmrtnost</a:t>
            </a:r>
            <a:endParaRPr lang="en-US" dirty="0" smtClean="0"/>
          </a:p>
          <a:p>
            <a:r>
              <a:rPr lang="en-US" dirty="0" err="1" smtClean="0"/>
              <a:t>Při</a:t>
            </a:r>
            <a:r>
              <a:rPr lang="en-US" dirty="0" smtClean="0"/>
              <a:t> </a:t>
            </a:r>
            <a:r>
              <a:rPr lang="en-US" dirty="0" err="1" smtClean="0"/>
              <a:t>porodu</a:t>
            </a:r>
            <a:r>
              <a:rPr lang="en-US" dirty="0" smtClean="0"/>
              <a:t> </a:t>
            </a:r>
            <a:r>
              <a:rPr lang="en-US" dirty="0" err="1" smtClean="0"/>
              <a:t>pomáhají</a:t>
            </a:r>
            <a:r>
              <a:rPr lang="en-US" dirty="0" smtClean="0"/>
              <a:t> </a:t>
            </a:r>
            <a:r>
              <a:rPr lang="en-US" dirty="0" err="1" smtClean="0"/>
              <a:t>ostatní</a:t>
            </a:r>
            <a:r>
              <a:rPr lang="en-US" dirty="0" smtClean="0"/>
              <a:t> </a:t>
            </a:r>
            <a:r>
              <a:rPr lang="en-US" dirty="0" err="1" smtClean="0"/>
              <a:t>samice</a:t>
            </a:r>
            <a:endParaRPr lang="en-US" dirty="0"/>
          </a:p>
          <a:p>
            <a:r>
              <a:rPr lang="en-US" dirty="0" smtClean="0"/>
              <a:t>Placenta </a:t>
            </a:r>
            <a:r>
              <a:rPr lang="en-US" dirty="0" err="1" smtClean="0"/>
              <a:t>zadupána</a:t>
            </a:r>
            <a:r>
              <a:rPr lang="en-US" dirty="0" smtClean="0"/>
              <a:t> do </a:t>
            </a:r>
            <a:r>
              <a:rPr lang="en-US" dirty="0" err="1" smtClean="0"/>
              <a:t>země</a:t>
            </a:r>
            <a:endParaRPr lang="en-US" dirty="0"/>
          </a:p>
          <a:p>
            <a:r>
              <a:rPr lang="en-US" dirty="0" err="1" smtClean="0"/>
              <a:t>Mláďata</a:t>
            </a:r>
            <a:r>
              <a:rPr lang="en-US" dirty="0" smtClean="0"/>
              <a:t> </a:t>
            </a:r>
            <a:r>
              <a:rPr lang="en-US" dirty="0" err="1" smtClean="0"/>
              <a:t>sají</a:t>
            </a:r>
            <a:r>
              <a:rPr lang="en-US" dirty="0" smtClean="0"/>
              <a:t> </a:t>
            </a:r>
            <a:r>
              <a:rPr lang="en-US" dirty="0" err="1" smtClean="0"/>
              <a:t>mateřské</a:t>
            </a:r>
            <a:r>
              <a:rPr lang="en-US" dirty="0" smtClean="0"/>
              <a:t> </a:t>
            </a:r>
            <a:r>
              <a:rPr lang="en-US" dirty="0" err="1" smtClean="0"/>
              <a:t>mléko</a:t>
            </a:r>
            <a:r>
              <a:rPr lang="en-US" dirty="0" smtClean="0"/>
              <a:t> </a:t>
            </a:r>
            <a:r>
              <a:rPr lang="en-US" dirty="0" err="1" smtClean="0"/>
              <a:t>zhruba</a:t>
            </a:r>
            <a:r>
              <a:rPr lang="en-US" dirty="0" smtClean="0"/>
              <a:t> 2 </a:t>
            </a:r>
            <a:r>
              <a:rPr lang="en-US" dirty="0" err="1" smtClean="0"/>
              <a:t>roky</a:t>
            </a:r>
            <a:endParaRPr lang="en-US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638" y="2957943"/>
            <a:ext cx="3774762" cy="275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7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Paměť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/>
              <a:t>D</a:t>
            </a:r>
            <a:r>
              <a:rPr lang="en-US" dirty="0" err="1" smtClean="0"/>
              <a:t>louhodobá</a:t>
            </a:r>
            <a:r>
              <a:rPr lang="en-US" dirty="0" smtClean="0"/>
              <a:t> </a:t>
            </a:r>
            <a:r>
              <a:rPr lang="en-US" dirty="0" err="1" smtClean="0"/>
              <a:t>paměť</a:t>
            </a:r>
            <a:r>
              <a:rPr lang="en-US" dirty="0" smtClean="0"/>
              <a:t>, </a:t>
            </a:r>
            <a:r>
              <a:rPr lang="en-US" dirty="0" err="1" smtClean="0"/>
              <a:t>díky</a:t>
            </a:r>
            <a:r>
              <a:rPr lang="en-US" dirty="0" smtClean="0"/>
              <a:t> </a:t>
            </a:r>
            <a:r>
              <a:rPr lang="en-US" dirty="0" err="1" smtClean="0"/>
              <a:t>velkému</a:t>
            </a:r>
            <a:r>
              <a:rPr lang="en-US" dirty="0" smtClean="0"/>
              <a:t> </a:t>
            </a:r>
            <a:r>
              <a:rPr lang="en-US" dirty="0" err="1" smtClean="0"/>
              <a:t>mozku</a:t>
            </a:r>
            <a:r>
              <a:rPr lang="en-US" dirty="0" smtClean="0"/>
              <a:t> (</a:t>
            </a:r>
            <a:r>
              <a:rPr lang="en-US" dirty="0" err="1" smtClean="0"/>
              <a:t>až</a:t>
            </a:r>
            <a:r>
              <a:rPr lang="en-US" dirty="0" smtClean="0"/>
              <a:t> 5,4 kg)</a:t>
            </a:r>
          </a:p>
          <a:p>
            <a:r>
              <a:rPr lang="en-US" dirty="0"/>
              <a:t> </a:t>
            </a:r>
            <a:r>
              <a:rPr lang="en-US" dirty="0" err="1"/>
              <a:t>D</a:t>
            </a:r>
            <a:r>
              <a:rPr lang="en-US" dirty="0" err="1" smtClean="0"/>
              <a:t>ůležitá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nepříznivých</a:t>
            </a:r>
            <a:r>
              <a:rPr lang="en-US" dirty="0" smtClean="0"/>
              <a:t> </a:t>
            </a:r>
            <a:r>
              <a:rPr lang="en-US" dirty="0" err="1" smtClean="0"/>
              <a:t>podmínek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err="1"/>
              <a:t>V</a:t>
            </a:r>
            <a:r>
              <a:rPr lang="en-US" dirty="0" err="1" smtClean="0"/>
              <a:t>íce</a:t>
            </a:r>
            <a:r>
              <a:rPr lang="en-US" dirty="0" smtClean="0"/>
              <a:t> </a:t>
            </a:r>
            <a:r>
              <a:rPr lang="en-US" dirty="0" err="1" smtClean="0"/>
              <a:t>zapamatovaných</a:t>
            </a:r>
            <a:r>
              <a:rPr lang="en-US" dirty="0" smtClean="0"/>
              <a:t> </a:t>
            </a:r>
            <a:r>
              <a:rPr lang="en-US" dirty="0" err="1" smtClean="0"/>
              <a:t>zkušeností</a:t>
            </a:r>
            <a:r>
              <a:rPr lang="en-US" dirty="0" smtClean="0"/>
              <a:t> </a:t>
            </a:r>
            <a:r>
              <a:rPr lang="en-US" dirty="0" err="1" smtClean="0"/>
              <a:t>dominantní</a:t>
            </a:r>
            <a:r>
              <a:rPr lang="en-US" dirty="0" smtClean="0"/>
              <a:t> </a:t>
            </a:r>
            <a:r>
              <a:rPr lang="en-US" dirty="0" err="1" smtClean="0"/>
              <a:t>samice</a:t>
            </a:r>
            <a:r>
              <a:rPr lang="en-US" dirty="0" smtClean="0"/>
              <a:t> </a:t>
            </a:r>
            <a:r>
              <a:rPr lang="en-US" dirty="0" err="1" smtClean="0"/>
              <a:t>snižuje</a:t>
            </a:r>
            <a:r>
              <a:rPr lang="en-US" dirty="0" smtClean="0"/>
              <a:t> </a:t>
            </a:r>
            <a:r>
              <a:rPr lang="en-US" dirty="0" err="1" smtClean="0"/>
              <a:t>úmrtnost</a:t>
            </a:r>
            <a:endParaRPr lang="en-US" dirty="0" smtClean="0"/>
          </a:p>
          <a:p>
            <a:r>
              <a:rPr lang="en-US" dirty="0" err="1" smtClean="0"/>
              <a:t>Nutnost</a:t>
            </a:r>
            <a:r>
              <a:rPr lang="en-US" dirty="0" smtClean="0"/>
              <a:t> </a:t>
            </a:r>
            <a:r>
              <a:rPr lang="en-US" dirty="0" err="1" smtClean="0"/>
              <a:t>zapamatování</a:t>
            </a:r>
            <a:r>
              <a:rPr lang="en-US" dirty="0" smtClean="0"/>
              <a:t> </a:t>
            </a:r>
            <a:r>
              <a:rPr lang="en-US" dirty="0" err="1" smtClean="0"/>
              <a:t>potravních</a:t>
            </a:r>
            <a:r>
              <a:rPr lang="en-US" dirty="0" smtClean="0"/>
              <a:t> a </a:t>
            </a:r>
            <a:r>
              <a:rPr lang="en-US" dirty="0" err="1" smtClean="0"/>
              <a:t>vodních</a:t>
            </a:r>
            <a:r>
              <a:rPr lang="en-US" dirty="0" smtClean="0"/>
              <a:t> </a:t>
            </a:r>
            <a:r>
              <a:rPr lang="en-US" dirty="0" err="1" smtClean="0"/>
              <a:t>zdrojů</a:t>
            </a:r>
            <a:endParaRPr lang="en-US" dirty="0" smtClean="0"/>
          </a:p>
          <a:p>
            <a:r>
              <a:rPr lang="en-US" dirty="0" err="1" smtClean="0"/>
              <a:t>Schopnost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zapamatovat</a:t>
            </a:r>
            <a:r>
              <a:rPr lang="en-US" dirty="0" smtClean="0"/>
              <a:t> a </a:t>
            </a:r>
            <a:r>
              <a:rPr lang="en-US" dirty="0" err="1" smtClean="0"/>
              <a:t>rozpoznat</a:t>
            </a:r>
            <a:r>
              <a:rPr lang="en-US" dirty="0" smtClean="0"/>
              <a:t> </a:t>
            </a:r>
            <a:r>
              <a:rPr lang="en-US" dirty="0" err="1" smtClean="0"/>
              <a:t>až</a:t>
            </a:r>
            <a:r>
              <a:rPr lang="en-US" dirty="0"/>
              <a:t> </a:t>
            </a:r>
            <a:r>
              <a:rPr lang="en-US" dirty="0" smtClean="0"/>
              <a:t>100 </a:t>
            </a:r>
            <a:r>
              <a:rPr lang="en-US" dirty="0" err="1" smtClean="0"/>
              <a:t>jedinců</a:t>
            </a:r>
            <a:endParaRPr lang="en-US" dirty="0" smtClean="0"/>
          </a:p>
          <a:p>
            <a:r>
              <a:rPr lang="en-US" dirty="0" err="1" smtClean="0"/>
              <a:t>Schopnost</a:t>
            </a:r>
            <a:r>
              <a:rPr lang="en-US" dirty="0" smtClean="0"/>
              <a:t> </a:t>
            </a:r>
            <a:r>
              <a:rPr lang="en-US" dirty="0" err="1" smtClean="0"/>
              <a:t>zapamatovat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I </a:t>
            </a:r>
            <a:r>
              <a:rPr lang="en-US" dirty="0" err="1" smtClean="0"/>
              <a:t>člověka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241" y="3008078"/>
            <a:ext cx="2898408" cy="270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714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Učení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Stejně</a:t>
            </a:r>
            <a:r>
              <a:rPr lang="en-US" dirty="0" smtClean="0"/>
              <a:t> </a:t>
            </a:r>
            <a:r>
              <a:rPr lang="en-US" dirty="0" err="1" smtClean="0"/>
              <a:t>učenlivý</a:t>
            </a:r>
            <a:r>
              <a:rPr lang="en-US" dirty="0" smtClean="0"/>
              <a:t> </a:t>
            </a:r>
            <a:r>
              <a:rPr lang="en-US" dirty="0" err="1" smtClean="0"/>
              <a:t>jako</a:t>
            </a:r>
            <a:r>
              <a:rPr lang="en-US" dirty="0" smtClean="0"/>
              <a:t> </a:t>
            </a:r>
            <a:r>
              <a:rPr lang="en-US" dirty="0" err="1" smtClean="0"/>
              <a:t>slon</a:t>
            </a:r>
            <a:r>
              <a:rPr lang="en-US" dirty="0" smtClean="0"/>
              <a:t> </a:t>
            </a:r>
            <a:r>
              <a:rPr lang="en-US" dirty="0" err="1" smtClean="0"/>
              <a:t>indický</a:t>
            </a:r>
            <a:endParaRPr lang="en-US" dirty="0" smtClean="0"/>
          </a:p>
          <a:p>
            <a:r>
              <a:rPr lang="en-US" dirty="0" err="1" smtClean="0"/>
              <a:t>Učení</a:t>
            </a:r>
            <a:r>
              <a:rPr lang="en-US" dirty="0" smtClean="0"/>
              <a:t> od </a:t>
            </a:r>
            <a:r>
              <a:rPr lang="en-US" dirty="0" err="1" smtClean="0"/>
              <a:t>strarších</a:t>
            </a:r>
            <a:r>
              <a:rPr lang="en-US" dirty="0" smtClean="0"/>
              <a:t> </a:t>
            </a:r>
            <a:r>
              <a:rPr lang="en-US" dirty="0" err="1" smtClean="0"/>
              <a:t>jedinců</a:t>
            </a:r>
            <a:r>
              <a:rPr lang="en-US" dirty="0" smtClean="0"/>
              <a:t> </a:t>
            </a:r>
            <a:r>
              <a:rPr lang="en-US" dirty="0" err="1" smtClean="0"/>
              <a:t>napodobováním</a:t>
            </a:r>
            <a:endParaRPr lang="en-US" dirty="0" smtClean="0"/>
          </a:p>
          <a:p>
            <a:r>
              <a:rPr lang="en-US" dirty="0" err="1" smtClean="0"/>
              <a:t>Učí</a:t>
            </a:r>
            <a:r>
              <a:rPr lang="en-US" dirty="0" smtClean="0"/>
              <a:t> se : </a:t>
            </a:r>
          </a:p>
          <a:p>
            <a:pPr marL="800100" lvl="2" indent="0">
              <a:buNone/>
            </a:pPr>
            <a:r>
              <a:rPr lang="en-US" dirty="0" err="1"/>
              <a:t>s</a:t>
            </a:r>
            <a:r>
              <a:rPr lang="en-US" dirty="0" err="1" smtClean="0"/>
              <a:t>ociální</a:t>
            </a:r>
            <a:r>
              <a:rPr lang="en-US" dirty="0" smtClean="0"/>
              <a:t> </a:t>
            </a:r>
            <a:r>
              <a:rPr lang="en-US" dirty="0" err="1" smtClean="0"/>
              <a:t>chování</a:t>
            </a:r>
            <a:endParaRPr lang="en-US" dirty="0" smtClean="0"/>
          </a:p>
          <a:p>
            <a:pPr marL="800100" lvl="2" indent="0">
              <a:buNone/>
            </a:pPr>
            <a:r>
              <a:rPr lang="en-US" dirty="0" err="1"/>
              <a:t>v</a:t>
            </a:r>
            <a:r>
              <a:rPr lang="en-US" dirty="0" err="1" smtClean="0"/>
              <a:t>ýběr</a:t>
            </a:r>
            <a:r>
              <a:rPr lang="en-US" dirty="0" smtClean="0"/>
              <a:t> a </a:t>
            </a:r>
            <a:r>
              <a:rPr lang="en-US" dirty="0" err="1" smtClean="0"/>
              <a:t>způsob</a:t>
            </a:r>
            <a:r>
              <a:rPr lang="en-US" dirty="0" smtClean="0"/>
              <a:t> </a:t>
            </a:r>
            <a:r>
              <a:rPr lang="en-US" dirty="0" err="1" smtClean="0"/>
              <a:t>konzumace</a:t>
            </a:r>
            <a:r>
              <a:rPr lang="en-US" dirty="0" smtClean="0"/>
              <a:t> </a:t>
            </a:r>
            <a:r>
              <a:rPr lang="en-US" dirty="0" err="1" smtClean="0"/>
              <a:t>potravy</a:t>
            </a:r>
            <a:r>
              <a:rPr lang="en-US" dirty="0" smtClean="0"/>
              <a:t> – od 2 </a:t>
            </a:r>
            <a:r>
              <a:rPr lang="en-US" dirty="0" err="1" smtClean="0"/>
              <a:t>měsíců</a:t>
            </a:r>
            <a:endParaRPr lang="en-US" dirty="0"/>
          </a:p>
          <a:p>
            <a:pPr marL="800100" lvl="2" indent="0">
              <a:buNone/>
            </a:pPr>
            <a:r>
              <a:rPr lang="en-US" dirty="0" err="1"/>
              <a:t>s</a:t>
            </a:r>
            <a:r>
              <a:rPr lang="en-US" dirty="0" err="1" smtClean="0"/>
              <a:t>chopnost</a:t>
            </a:r>
            <a:r>
              <a:rPr lang="en-US" dirty="0" smtClean="0"/>
              <a:t> </a:t>
            </a:r>
            <a:r>
              <a:rPr lang="en-US" dirty="0" err="1" smtClean="0"/>
              <a:t>rozmnožování</a:t>
            </a:r>
            <a:r>
              <a:rPr lang="en-US" dirty="0" smtClean="0"/>
              <a:t> – </a:t>
            </a:r>
            <a:r>
              <a:rPr lang="en-US" dirty="0" err="1" smtClean="0"/>
              <a:t>množství</a:t>
            </a:r>
            <a:r>
              <a:rPr lang="en-US" dirty="0" smtClean="0"/>
              <a:t> </a:t>
            </a:r>
            <a:r>
              <a:rPr lang="en-US" dirty="0" err="1" smtClean="0"/>
              <a:t>zkušeností</a:t>
            </a:r>
            <a:endParaRPr lang="en-US" dirty="0"/>
          </a:p>
          <a:p>
            <a:pPr marL="800100" lvl="2" indent="0">
              <a:buNone/>
            </a:pPr>
            <a:r>
              <a:rPr lang="en-US" dirty="0" err="1"/>
              <a:t>p</a:t>
            </a:r>
            <a:r>
              <a:rPr lang="en-US" dirty="0" err="1" smtClean="0"/>
              <a:t>éče</a:t>
            </a:r>
            <a:r>
              <a:rPr lang="en-US" dirty="0" smtClean="0"/>
              <a:t> o </a:t>
            </a:r>
            <a:r>
              <a:rPr lang="en-US" dirty="0" err="1" smtClean="0"/>
              <a:t>potomstvo</a:t>
            </a:r>
            <a:r>
              <a:rPr lang="en-US" dirty="0" smtClean="0"/>
              <a:t> – </a:t>
            </a:r>
            <a:r>
              <a:rPr lang="en-US" dirty="0" err="1" smtClean="0"/>
              <a:t>mladé</a:t>
            </a:r>
            <a:r>
              <a:rPr lang="en-US" dirty="0" smtClean="0"/>
              <a:t> </a:t>
            </a:r>
            <a:r>
              <a:rPr lang="en-US" dirty="0" err="1" smtClean="0"/>
              <a:t>samice</a:t>
            </a:r>
            <a:r>
              <a:rPr lang="en-US" dirty="0" smtClean="0"/>
              <a:t> </a:t>
            </a:r>
            <a:r>
              <a:rPr lang="en-US" dirty="0" err="1" smtClean="0"/>
              <a:t>pečují</a:t>
            </a:r>
            <a:r>
              <a:rPr lang="en-US" dirty="0" smtClean="0"/>
              <a:t> o </a:t>
            </a:r>
            <a:r>
              <a:rPr lang="en-US" dirty="0" err="1" smtClean="0"/>
              <a:t>cizí</a:t>
            </a:r>
            <a:r>
              <a:rPr lang="en-US" dirty="0" smtClean="0"/>
              <a:t> </a:t>
            </a:r>
            <a:r>
              <a:rPr lang="en-US" dirty="0" err="1" smtClean="0"/>
              <a:t>mláďata</a:t>
            </a:r>
            <a:endParaRPr lang="en-US" dirty="0"/>
          </a:p>
          <a:p>
            <a:pPr marL="800100" lvl="2" indent="0">
              <a:buNone/>
            </a:pPr>
            <a:r>
              <a:rPr lang="en-US" dirty="0" err="1"/>
              <a:t>p</a:t>
            </a:r>
            <a:r>
              <a:rPr lang="en-US" dirty="0" err="1" smtClean="0"/>
              <a:t>oužívání</a:t>
            </a:r>
            <a:r>
              <a:rPr lang="en-US" dirty="0" smtClean="0"/>
              <a:t> a </a:t>
            </a:r>
            <a:r>
              <a:rPr lang="en-US" dirty="0" err="1" smtClean="0"/>
              <a:t>výroba</a:t>
            </a:r>
            <a:r>
              <a:rPr lang="en-US" dirty="0" smtClean="0"/>
              <a:t> </a:t>
            </a:r>
            <a:r>
              <a:rPr lang="en-US" dirty="0" err="1" smtClean="0"/>
              <a:t>nástrojů</a:t>
            </a:r>
            <a:r>
              <a:rPr lang="en-US" dirty="0" smtClean="0"/>
              <a:t> – </a:t>
            </a:r>
            <a:r>
              <a:rPr lang="en-US" dirty="0" err="1" smtClean="0"/>
              <a:t>plácačky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mouchy</a:t>
            </a:r>
            <a:r>
              <a:rPr lang="en-US" dirty="0" smtClean="0"/>
              <a:t>, </a:t>
            </a:r>
            <a:r>
              <a:rPr lang="en-US" dirty="0" err="1" smtClean="0"/>
              <a:t>škrabadla</a:t>
            </a:r>
            <a:endParaRPr lang="en-US" dirty="0"/>
          </a:p>
          <a:p>
            <a:pPr marL="800100" lvl="2" indent="0">
              <a:buNone/>
            </a:pPr>
            <a:r>
              <a:rPr lang="en-US" dirty="0" err="1"/>
              <a:t>z</a:t>
            </a:r>
            <a:r>
              <a:rPr lang="en-US" dirty="0" err="1" smtClean="0"/>
              <a:t>vuky</a:t>
            </a:r>
            <a:r>
              <a:rPr lang="en-US" dirty="0" smtClean="0"/>
              <a:t> – </a:t>
            </a:r>
            <a:r>
              <a:rPr lang="en-US" dirty="0" err="1" smtClean="0"/>
              <a:t>schopnost</a:t>
            </a:r>
            <a:r>
              <a:rPr lang="en-US" dirty="0" smtClean="0"/>
              <a:t> </a:t>
            </a:r>
            <a:r>
              <a:rPr lang="en-US" dirty="0" err="1" smtClean="0"/>
              <a:t>učení</a:t>
            </a:r>
            <a:r>
              <a:rPr lang="en-US" dirty="0" smtClean="0"/>
              <a:t> </a:t>
            </a:r>
            <a:r>
              <a:rPr lang="en-US" dirty="0" err="1" smtClean="0"/>
              <a:t>různých</a:t>
            </a:r>
            <a:r>
              <a:rPr lang="en-US" dirty="0" smtClean="0"/>
              <a:t> </a:t>
            </a:r>
            <a:r>
              <a:rPr lang="en-US" dirty="0" err="1" smtClean="0"/>
              <a:t>zvuků</a:t>
            </a:r>
            <a:r>
              <a:rPr lang="en-US" dirty="0" smtClean="0"/>
              <a:t> (</a:t>
            </a:r>
            <a:r>
              <a:rPr lang="en-US" dirty="0" err="1" smtClean="0"/>
              <a:t>klakson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532" y="255148"/>
            <a:ext cx="2883010" cy="39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51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DC9E1F"/>
                </a:solidFill>
              </a:rPr>
              <a:t>Chobotnatci</a:t>
            </a:r>
            <a:r>
              <a:rPr lang="en-US" dirty="0" smtClean="0">
                <a:solidFill>
                  <a:srgbClr val="DC9E1F"/>
                </a:solidFill>
              </a:rPr>
              <a:t> (</a:t>
            </a:r>
            <a:r>
              <a:rPr lang="en-US" dirty="0" err="1" smtClean="0">
                <a:solidFill>
                  <a:srgbClr val="DC9E1F"/>
                </a:solidFill>
              </a:rPr>
              <a:t>Proboscidea</a:t>
            </a:r>
            <a:r>
              <a:rPr lang="en-US" dirty="0" smtClean="0">
                <a:solidFill>
                  <a:srgbClr val="DC9E1F"/>
                </a:solidFill>
              </a:rPr>
              <a:t>)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N</a:t>
            </a:r>
            <a:r>
              <a:rPr lang="en-US" dirty="0" err="1" smtClean="0"/>
              <a:t>ázev</a:t>
            </a:r>
            <a:r>
              <a:rPr lang="en-US" dirty="0" smtClean="0"/>
              <a:t> </a:t>
            </a:r>
            <a:r>
              <a:rPr lang="en-US" dirty="0" err="1" smtClean="0"/>
              <a:t>podle</a:t>
            </a:r>
            <a:r>
              <a:rPr lang="en-US" dirty="0" smtClean="0"/>
              <a:t> </a:t>
            </a:r>
            <a:r>
              <a:rPr lang="en-US" dirty="0" err="1" smtClean="0"/>
              <a:t>charak</a:t>
            </a:r>
            <a:r>
              <a:rPr lang="en-US" dirty="0" smtClean="0"/>
              <a:t>. </a:t>
            </a:r>
            <a:r>
              <a:rPr lang="en-US" dirty="0" err="1" smtClean="0"/>
              <a:t>znaku</a:t>
            </a:r>
            <a:r>
              <a:rPr lang="en-US" dirty="0" smtClean="0"/>
              <a:t> – </a:t>
            </a:r>
            <a:r>
              <a:rPr lang="en-US" dirty="0" err="1" smtClean="0"/>
              <a:t>chobot</a:t>
            </a:r>
            <a:r>
              <a:rPr lang="en-US" dirty="0" smtClean="0"/>
              <a:t> (</a:t>
            </a:r>
            <a:r>
              <a:rPr lang="en-US" i="1" dirty="0" smtClean="0"/>
              <a:t>proboscis</a:t>
            </a:r>
            <a:r>
              <a:rPr lang="en-US" dirty="0" smtClean="0"/>
              <a:t>) </a:t>
            </a:r>
          </a:p>
          <a:p>
            <a:r>
              <a:rPr lang="en-US" dirty="0" err="1" smtClean="0"/>
              <a:t>Řád</a:t>
            </a:r>
            <a:r>
              <a:rPr lang="en-US" dirty="0" smtClean="0"/>
              <a:t> </a:t>
            </a:r>
            <a:r>
              <a:rPr lang="en-US" dirty="0" err="1" smtClean="0"/>
              <a:t>obsahující</a:t>
            </a:r>
            <a:r>
              <a:rPr lang="en-US" dirty="0" smtClean="0"/>
              <a:t> </a:t>
            </a:r>
            <a:r>
              <a:rPr lang="en-US" dirty="0" err="1" smtClean="0"/>
              <a:t>největší</a:t>
            </a:r>
            <a:r>
              <a:rPr lang="en-US" dirty="0" smtClean="0"/>
              <a:t> </a:t>
            </a:r>
            <a:r>
              <a:rPr lang="en-US" dirty="0" err="1" smtClean="0"/>
              <a:t>suchozemské</a:t>
            </a:r>
            <a:r>
              <a:rPr lang="en-US" dirty="0" smtClean="0"/>
              <a:t> </a:t>
            </a:r>
            <a:r>
              <a:rPr lang="en-US" dirty="0" err="1" smtClean="0"/>
              <a:t>savce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zemi</a:t>
            </a:r>
            <a:endParaRPr lang="en-US" dirty="0" smtClean="0"/>
          </a:p>
          <a:p>
            <a:r>
              <a:rPr lang="en-US" dirty="0" err="1"/>
              <a:t>D</a:t>
            </a:r>
            <a:r>
              <a:rPr lang="en-US" dirty="0" err="1" smtClean="0"/>
              <a:t>nes</a:t>
            </a:r>
            <a:r>
              <a:rPr lang="en-US" dirty="0" smtClean="0"/>
              <a:t> </a:t>
            </a:r>
            <a:r>
              <a:rPr lang="en-US" dirty="0" err="1" smtClean="0"/>
              <a:t>obývají</a:t>
            </a:r>
            <a:r>
              <a:rPr lang="en-US" dirty="0" smtClean="0"/>
              <a:t> </a:t>
            </a:r>
            <a:r>
              <a:rPr lang="en-US" dirty="0" err="1" smtClean="0"/>
              <a:t>chráněná</a:t>
            </a:r>
            <a:r>
              <a:rPr lang="en-US" dirty="0"/>
              <a:t> </a:t>
            </a:r>
            <a:r>
              <a:rPr lang="en-US" dirty="0" err="1" smtClean="0"/>
              <a:t>území</a:t>
            </a:r>
            <a:r>
              <a:rPr lang="en-US" dirty="0" smtClean="0"/>
              <a:t> v </a:t>
            </a:r>
            <a:r>
              <a:rPr lang="en-US" dirty="0" err="1" smtClean="0"/>
              <a:t>Africe</a:t>
            </a:r>
            <a:r>
              <a:rPr lang="en-US" dirty="0" smtClean="0"/>
              <a:t> a </a:t>
            </a:r>
            <a:r>
              <a:rPr lang="en-US" dirty="0" err="1" smtClean="0"/>
              <a:t>Asii</a:t>
            </a:r>
            <a:endParaRPr lang="en-US" dirty="0" smtClean="0"/>
          </a:p>
          <a:p>
            <a:r>
              <a:rPr lang="en-US" dirty="0" smtClean="0"/>
              <a:t>3  </a:t>
            </a:r>
            <a:r>
              <a:rPr lang="en-US" dirty="0" err="1" smtClean="0"/>
              <a:t>recentní</a:t>
            </a:r>
            <a:r>
              <a:rPr lang="en-US" dirty="0" smtClean="0"/>
              <a:t> </a:t>
            </a:r>
            <a:r>
              <a:rPr lang="en-US" dirty="0" err="1" smtClean="0"/>
              <a:t>druhy</a:t>
            </a:r>
            <a:r>
              <a:rPr lang="en-US" dirty="0" smtClean="0"/>
              <a:t> :</a:t>
            </a:r>
          </a:p>
          <a:p>
            <a:r>
              <a:rPr lang="en-US" u="sng" dirty="0" err="1"/>
              <a:t>S</a:t>
            </a:r>
            <a:r>
              <a:rPr lang="en-US" u="sng" dirty="0" err="1" smtClean="0"/>
              <a:t>lon</a:t>
            </a:r>
            <a:r>
              <a:rPr lang="en-US" u="sng" dirty="0" smtClean="0"/>
              <a:t> </a:t>
            </a:r>
            <a:r>
              <a:rPr lang="en-US" u="sng" dirty="0" err="1" smtClean="0"/>
              <a:t>indický</a:t>
            </a:r>
            <a:r>
              <a:rPr lang="en-US" u="sng" dirty="0" smtClean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Elephas</a:t>
            </a:r>
            <a:r>
              <a:rPr lang="en-US" i="1" dirty="0" smtClean="0"/>
              <a:t> </a:t>
            </a:r>
            <a:r>
              <a:rPr lang="en-US" i="1" dirty="0" err="1" smtClean="0"/>
              <a:t>maximus</a:t>
            </a:r>
            <a:r>
              <a:rPr lang="en-US" dirty="0" smtClean="0"/>
              <a:t>)</a:t>
            </a:r>
          </a:p>
          <a:p>
            <a:r>
              <a:rPr lang="en-US" u="sng" dirty="0" err="1"/>
              <a:t>S</a:t>
            </a:r>
            <a:r>
              <a:rPr lang="en-US" u="sng" dirty="0" err="1" smtClean="0"/>
              <a:t>lon</a:t>
            </a:r>
            <a:r>
              <a:rPr lang="en-US" u="sng" dirty="0" smtClean="0"/>
              <a:t> </a:t>
            </a:r>
            <a:r>
              <a:rPr lang="en-US" u="sng" dirty="0" err="1" smtClean="0"/>
              <a:t>pralesní</a:t>
            </a:r>
            <a:r>
              <a:rPr lang="en-US" u="sng" dirty="0" smtClean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Loxodonta</a:t>
            </a:r>
            <a:r>
              <a:rPr lang="en-US" i="1" dirty="0" smtClean="0"/>
              <a:t> </a:t>
            </a:r>
            <a:r>
              <a:rPr lang="en-US" i="1" dirty="0" err="1" smtClean="0"/>
              <a:t>cyclotis</a:t>
            </a:r>
            <a:r>
              <a:rPr lang="en-US" dirty="0" smtClean="0"/>
              <a:t>)</a:t>
            </a:r>
          </a:p>
          <a:p>
            <a:r>
              <a:rPr lang="en-US" u="sng" dirty="0" err="1"/>
              <a:t>S</a:t>
            </a:r>
            <a:r>
              <a:rPr lang="en-US" u="sng" dirty="0" err="1" smtClean="0"/>
              <a:t>lon</a:t>
            </a:r>
            <a:r>
              <a:rPr lang="en-US" u="sng" dirty="0" smtClean="0"/>
              <a:t> </a:t>
            </a:r>
            <a:r>
              <a:rPr lang="en-US" u="sng" dirty="0" err="1" smtClean="0"/>
              <a:t>africký</a:t>
            </a:r>
            <a:r>
              <a:rPr lang="en-US" u="sng" dirty="0" smtClean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Loxodonta</a:t>
            </a:r>
            <a:r>
              <a:rPr lang="en-US" i="1" dirty="0" smtClean="0"/>
              <a:t> </a:t>
            </a:r>
            <a:r>
              <a:rPr lang="en-US" i="1" dirty="0" err="1" smtClean="0"/>
              <a:t>africana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571" y="2670349"/>
            <a:ext cx="2353523" cy="313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330" y="229869"/>
            <a:ext cx="2843764" cy="237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4860" y="2670349"/>
            <a:ext cx="2148105" cy="3198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91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O </a:t>
            </a:r>
            <a:r>
              <a:rPr lang="cs-CZ" dirty="0" err="1" smtClean="0">
                <a:solidFill>
                  <a:srgbClr val="FF0000"/>
                </a:solidFill>
              </a:rPr>
              <a:t>ČeM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vypovídá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tento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obrázek</a:t>
            </a:r>
            <a:r>
              <a:rPr lang="en-US" dirty="0" smtClean="0">
                <a:solidFill>
                  <a:srgbClr val="FF0000"/>
                </a:solidFill>
              </a:rPr>
              <a:t> 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rcRect l="3585" r="35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8465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6712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Slon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indický</a:t>
            </a:r>
            <a:r>
              <a:rPr lang="en-US" dirty="0" smtClean="0">
                <a:solidFill>
                  <a:schemeClr val="tx2"/>
                </a:solidFill>
              </a:rPr>
              <a:t> (</a:t>
            </a:r>
            <a:r>
              <a:rPr lang="en-US" i="1" dirty="0" err="1" smtClean="0">
                <a:solidFill>
                  <a:schemeClr val="tx2"/>
                </a:solidFill>
              </a:rPr>
              <a:t>Elephas</a:t>
            </a:r>
            <a:r>
              <a:rPr lang="en-US" i="1" dirty="0" smtClean="0">
                <a:solidFill>
                  <a:schemeClr val="tx2"/>
                </a:solidFill>
              </a:rPr>
              <a:t> </a:t>
            </a:r>
            <a:r>
              <a:rPr lang="en-US" i="1" dirty="0" err="1" smtClean="0">
                <a:solidFill>
                  <a:schemeClr val="tx2"/>
                </a:solidFill>
              </a:rPr>
              <a:t>maximus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887" y="3249123"/>
            <a:ext cx="4056237" cy="24811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V="1">
            <a:off x="1637482" y="1771424"/>
            <a:ext cx="304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Kde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všude</a:t>
            </a:r>
            <a:r>
              <a:rPr lang="en-US" sz="2000" b="1" dirty="0" smtClean="0">
                <a:solidFill>
                  <a:srgbClr val="FF0000"/>
                </a:solidFill>
              </a:rPr>
              <a:t> se  </a:t>
            </a:r>
            <a:r>
              <a:rPr lang="en-US" sz="2000" b="1" dirty="0" err="1" smtClean="0">
                <a:solidFill>
                  <a:srgbClr val="FF0000"/>
                </a:solidFill>
              </a:rPr>
              <a:t>vyskytuje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slon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indický</a:t>
            </a:r>
            <a:r>
              <a:rPr lang="en-US" sz="2000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dirty="0" err="1"/>
              <a:t>O</a:t>
            </a:r>
            <a:r>
              <a:rPr lang="en-US" dirty="0" err="1" smtClean="0"/>
              <a:t>bývá</a:t>
            </a:r>
            <a:r>
              <a:rPr lang="en-US" dirty="0" smtClean="0"/>
              <a:t> </a:t>
            </a:r>
            <a:r>
              <a:rPr lang="en-US" dirty="0" err="1" smtClean="0"/>
              <a:t>chráněné</a:t>
            </a:r>
            <a:r>
              <a:rPr lang="en-US" dirty="0" smtClean="0"/>
              <a:t> </a:t>
            </a:r>
            <a:r>
              <a:rPr lang="en-US" dirty="0" err="1" smtClean="0"/>
              <a:t>oblasti</a:t>
            </a:r>
            <a:r>
              <a:rPr lang="en-US" dirty="0" smtClean="0"/>
              <a:t> </a:t>
            </a:r>
            <a:r>
              <a:rPr lang="en-US" dirty="0" err="1" smtClean="0"/>
              <a:t>Asiie</a:t>
            </a:r>
            <a:r>
              <a:rPr lang="en-US" dirty="0" smtClean="0"/>
              <a:t> ( Indie, </a:t>
            </a:r>
            <a:r>
              <a:rPr lang="en-US" dirty="0" err="1" smtClean="0"/>
              <a:t>Srí</a:t>
            </a:r>
            <a:r>
              <a:rPr lang="en-US" dirty="0" smtClean="0"/>
              <a:t> Lanka, </a:t>
            </a:r>
            <a:r>
              <a:rPr lang="en-US" dirty="0" err="1" smtClean="0"/>
              <a:t>Maynmar</a:t>
            </a:r>
            <a:r>
              <a:rPr lang="en-US" dirty="0" smtClean="0"/>
              <a:t>, </a:t>
            </a:r>
            <a:r>
              <a:rPr lang="en-US" dirty="0" err="1" smtClean="0"/>
              <a:t>Thajsko</a:t>
            </a:r>
            <a:r>
              <a:rPr lang="en-US" dirty="0" smtClean="0"/>
              <a:t>)</a:t>
            </a:r>
          </a:p>
          <a:p>
            <a:r>
              <a:rPr lang="en-US" dirty="0" err="1"/>
              <a:t>M</a:t>
            </a:r>
            <a:r>
              <a:rPr lang="en-US" dirty="0" err="1" smtClean="0"/>
              <a:t>enšího</a:t>
            </a:r>
            <a:r>
              <a:rPr lang="en-US" dirty="0" smtClean="0"/>
              <a:t> </a:t>
            </a:r>
            <a:r>
              <a:rPr lang="en-US" dirty="0" err="1" smtClean="0"/>
              <a:t>vzrůstu</a:t>
            </a:r>
            <a:r>
              <a:rPr lang="en-US" dirty="0" smtClean="0"/>
              <a:t> (2-4m) a </a:t>
            </a:r>
            <a:r>
              <a:rPr lang="en-US" dirty="0" err="1" smtClean="0"/>
              <a:t>váhy</a:t>
            </a:r>
            <a:r>
              <a:rPr lang="en-US" dirty="0" smtClean="0"/>
              <a:t> (3-5t) </a:t>
            </a:r>
            <a:r>
              <a:rPr lang="en-US" dirty="0" err="1" smtClean="0"/>
              <a:t>než</a:t>
            </a:r>
            <a:r>
              <a:rPr lang="en-US" dirty="0" smtClean="0"/>
              <a:t> </a:t>
            </a:r>
            <a:r>
              <a:rPr lang="en-US" dirty="0" err="1" smtClean="0"/>
              <a:t>slon</a:t>
            </a:r>
            <a:r>
              <a:rPr lang="en-US" dirty="0" smtClean="0"/>
              <a:t> </a:t>
            </a:r>
            <a:r>
              <a:rPr lang="en-US" dirty="0" err="1" smtClean="0"/>
              <a:t>africký</a:t>
            </a:r>
            <a:r>
              <a:rPr lang="en-US" dirty="0" smtClean="0"/>
              <a:t> (</a:t>
            </a:r>
            <a:r>
              <a:rPr lang="en-US" i="1" dirty="0" err="1" smtClean="0"/>
              <a:t>Loxodonta</a:t>
            </a:r>
            <a:r>
              <a:rPr lang="en-US" i="1" dirty="0" smtClean="0"/>
              <a:t> </a:t>
            </a:r>
            <a:r>
              <a:rPr lang="en-US" i="1" dirty="0" err="1" smtClean="0"/>
              <a:t>africana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Samice</a:t>
            </a:r>
            <a:r>
              <a:rPr lang="en-US" dirty="0" smtClean="0"/>
              <a:t> </a:t>
            </a:r>
            <a:r>
              <a:rPr lang="en-US" dirty="0" err="1" smtClean="0"/>
              <a:t>jsou</a:t>
            </a:r>
            <a:r>
              <a:rPr lang="en-US" dirty="0" smtClean="0"/>
              <a:t> </a:t>
            </a:r>
            <a:r>
              <a:rPr lang="en-US" dirty="0" err="1" smtClean="0"/>
              <a:t>obvykle</a:t>
            </a:r>
            <a:r>
              <a:rPr lang="en-US" dirty="0" smtClean="0"/>
              <a:t> 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klů</a:t>
            </a:r>
            <a:endParaRPr lang="en-US" dirty="0" smtClean="0"/>
          </a:p>
          <a:p>
            <a:r>
              <a:rPr lang="en-US" dirty="0" err="1"/>
              <a:t>S</a:t>
            </a:r>
            <a:r>
              <a:rPr lang="en-US" dirty="0" err="1" smtClean="0"/>
              <a:t>amice</a:t>
            </a:r>
            <a:r>
              <a:rPr lang="en-US" dirty="0" smtClean="0"/>
              <a:t> </a:t>
            </a:r>
            <a:r>
              <a:rPr lang="en-US" dirty="0" err="1" smtClean="0"/>
              <a:t>žijí</a:t>
            </a:r>
            <a:r>
              <a:rPr lang="en-US" dirty="0" smtClean="0"/>
              <a:t> v </a:t>
            </a:r>
            <a:r>
              <a:rPr lang="en-US" dirty="0" err="1" smtClean="0"/>
              <a:t>matriarchálních</a:t>
            </a:r>
            <a:r>
              <a:rPr lang="en-US" dirty="0" smtClean="0"/>
              <a:t> </a:t>
            </a:r>
            <a:r>
              <a:rPr lang="en-US" dirty="0" err="1" smtClean="0"/>
              <a:t>skupinách</a:t>
            </a:r>
            <a:endParaRPr lang="en-US" dirty="0" smtClean="0"/>
          </a:p>
          <a:p>
            <a:r>
              <a:rPr lang="en-US" dirty="0" err="1"/>
              <a:t>S</a:t>
            </a:r>
            <a:r>
              <a:rPr lang="en-US" dirty="0" err="1" smtClean="0"/>
              <a:t>amci</a:t>
            </a:r>
            <a:r>
              <a:rPr lang="en-US" dirty="0" smtClean="0"/>
              <a:t> </a:t>
            </a:r>
            <a:r>
              <a:rPr lang="en-US" dirty="0" err="1" smtClean="0"/>
              <a:t>žijí</a:t>
            </a:r>
            <a:r>
              <a:rPr lang="en-US" dirty="0" smtClean="0"/>
              <a:t> </a:t>
            </a:r>
            <a:r>
              <a:rPr lang="en-US" dirty="0" err="1" smtClean="0"/>
              <a:t>samotářsky</a:t>
            </a:r>
            <a:endParaRPr lang="en-US" dirty="0" smtClean="0"/>
          </a:p>
          <a:p>
            <a:r>
              <a:rPr lang="en-US" dirty="0"/>
              <a:t>V</a:t>
            </a:r>
            <a:r>
              <a:rPr lang="en-US" dirty="0" smtClean="0"/>
              <a:t> </a:t>
            </a:r>
            <a:r>
              <a:rPr lang="en-US" dirty="0" err="1" smtClean="0"/>
              <a:t>Asii</a:t>
            </a:r>
            <a:r>
              <a:rPr lang="en-US" dirty="0" smtClean="0"/>
              <a:t> </a:t>
            </a:r>
            <a:r>
              <a:rPr lang="en-US" dirty="0" err="1" smtClean="0"/>
              <a:t>využíván</a:t>
            </a:r>
            <a:r>
              <a:rPr lang="en-US" dirty="0" smtClean="0"/>
              <a:t> pro </a:t>
            </a:r>
            <a:r>
              <a:rPr lang="en-US" dirty="0" err="1" smtClean="0"/>
              <a:t>práci</a:t>
            </a:r>
            <a:r>
              <a:rPr lang="en-US" dirty="0" smtClean="0"/>
              <a:t>, </a:t>
            </a:r>
            <a:r>
              <a:rPr lang="en-US" dirty="0" err="1" smtClean="0"/>
              <a:t>domestikace</a:t>
            </a:r>
            <a:endParaRPr lang="en-US" dirty="0" smtClean="0"/>
          </a:p>
          <a:p>
            <a:r>
              <a:rPr lang="en-US" dirty="0" err="1" smtClean="0"/>
              <a:t>Patří</a:t>
            </a:r>
            <a:r>
              <a:rPr lang="en-US" dirty="0" smtClean="0"/>
              <a:t> </a:t>
            </a:r>
            <a:r>
              <a:rPr lang="en-US" dirty="0" err="1" smtClean="0"/>
              <a:t>mezi</a:t>
            </a:r>
            <a:r>
              <a:rPr lang="en-US" dirty="0" smtClean="0"/>
              <a:t> </a:t>
            </a:r>
            <a:r>
              <a:rPr lang="en-US" dirty="0" err="1" smtClean="0"/>
              <a:t>ohrožené</a:t>
            </a:r>
            <a:r>
              <a:rPr lang="en-US" dirty="0" smtClean="0"/>
              <a:t> </a:t>
            </a:r>
            <a:r>
              <a:rPr lang="en-US" dirty="0" err="1" smtClean="0"/>
              <a:t>druhy</a:t>
            </a:r>
            <a:endParaRPr lang="en-US" dirty="0" smtClean="0"/>
          </a:p>
          <a:p>
            <a:r>
              <a:rPr lang="en-US" dirty="0" err="1"/>
              <a:t>P</a:t>
            </a:r>
            <a:r>
              <a:rPr lang="en-US" dirty="0" err="1" smtClean="0"/>
              <a:t>redátoři</a:t>
            </a:r>
            <a:r>
              <a:rPr lang="en-US" dirty="0" smtClean="0"/>
              <a:t>: </a:t>
            </a:r>
            <a:r>
              <a:rPr lang="en-US" dirty="0" err="1" smtClean="0"/>
              <a:t>člověk</a:t>
            </a:r>
            <a:r>
              <a:rPr lang="en-US" dirty="0" smtClean="0"/>
              <a:t>, </a:t>
            </a:r>
            <a:r>
              <a:rPr lang="en-US" dirty="0" err="1" smtClean="0"/>
              <a:t>tygr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809" y="2140756"/>
            <a:ext cx="5127685" cy="356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3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Slon</a:t>
            </a:r>
            <a:r>
              <a:rPr lang="en-US" dirty="0" smtClean="0">
                <a:solidFill>
                  <a:srgbClr val="DC9E1F"/>
                </a:solidFill>
              </a:rPr>
              <a:t> </a:t>
            </a:r>
            <a:r>
              <a:rPr lang="en-US" dirty="0" err="1" smtClean="0">
                <a:solidFill>
                  <a:srgbClr val="DC9E1F"/>
                </a:solidFill>
              </a:rPr>
              <a:t>pralesní</a:t>
            </a:r>
            <a:r>
              <a:rPr lang="en-US" dirty="0" smtClean="0">
                <a:solidFill>
                  <a:srgbClr val="DC9E1F"/>
                </a:solidFill>
              </a:rPr>
              <a:t> (</a:t>
            </a:r>
            <a:r>
              <a:rPr lang="en-US" i="1" dirty="0" err="1" smtClean="0">
                <a:solidFill>
                  <a:srgbClr val="DC9E1F"/>
                </a:solidFill>
              </a:rPr>
              <a:t>loxodonta</a:t>
            </a:r>
            <a:r>
              <a:rPr lang="en-US" i="1" dirty="0" smtClean="0">
                <a:solidFill>
                  <a:srgbClr val="DC9E1F"/>
                </a:solidFill>
              </a:rPr>
              <a:t> </a:t>
            </a:r>
            <a:r>
              <a:rPr lang="en-US" i="1" dirty="0" err="1" smtClean="0">
                <a:solidFill>
                  <a:srgbClr val="DC9E1F"/>
                </a:solidFill>
              </a:rPr>
              <a:t>cyclotis</a:t>
            </a:r>
            <a:r>
              <a:rPr lang="en-US" dirty="0" smtClean="0">
                <a:solidFill>
                  <a:srgbClr val="DC9E1F"/>
                </a:solidFill>
              </a:rPr>
              <a:t>)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O</a:t>
            </a:r>
            <a:r>
              <a:rPr lang="en-US" dirty="0" err="1" smtClean="0"/>
              <a:t>bývá</a:t>
            </a:r>
            <a:r>
              <a:rPr lang="en-US" dirty="0" smtClean="0"/>
              <a:t> </a:t>
            </a:r>
            <a:r>
              <a:rPr lang="en-US" dirty="0" err="1" smtClean="0"/>
              <a:t>tropické</a:t>
            </a:r>
            <a:r>
              <a:rPr lang="en-US" dirty="0" smtClean="0"/>
              <a:t> </a:t>
            </a:r>
            <a:r>
              <a:rPr lang="en-US" dirty="0" err="1" smtClean="0"/>
              <a:t>pralesy</a:t>
            </a:r>
            <a:r>
              <a:rPr lang="en-US" dirty="0" smtClean="0"/>
              <a:t> </a:t>
            </a:r>
            <a:r>
              <a:rPr lang="en-US" dirty="0" err="1" smtClean="0"/>
              <a:t>západní</a:t>
            </a:r>
            <a:r>
              <a:rPr lang="en-US" dirty="0" smtClean="0"/>
              <a:t> </a:t>
            </a:r>
            <a:r>
              <a:rPr lang="en-US" dirty="0" err="1" smtClean="0"/>
              <a:t>Afriky</a:t>
            </a:r>
            <a:endParaRPr lang="en-US" dirty="0" smtClean="0"/>
          </a:p>
          <a:p>
            <a:r>
              <a:rPr lang="en-US" dirty="0" err="1"/>
              <a:t>O</a:t>
            </a:r>
            <a:r>
              <a:rPr lang="en-US" dirty="0" err="1" smtClean="0"/>
              <a:t>ddělen</a:t>
            </a:r>
            <a:r>
              <a:rPr lang="en-US" dirty="0" smtClean="0"/>
              <a:t> od </a:t>
            </a:r>
            <a:r>
              <a:rPr lang="en-US" dirty="0" err="1" smtClean="0"/>
              <a:t>slona</a:t>
            </a:r>
            <a:r>
              <a:rPr lang="en-US" dirty="0" smtClean="0"/>
              <a:t> </a:t>
            </a:r>
            <a:r>
              <a:rPr lang="en-US" dirty="0" err="1" smtClean="0"/>
              <a:t>afrického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základě</a:t>
            </a:r>
            <a:r>
              <a:rPr lang="en-US" dirty="0" smtClean="0"/>
              <a:t> </a:t>
            </a:r>
            <a:r>
              <a:rPr lang="en-US" dirty="0" err="1" smtClean="0"/>
              <a:t>analýzy</a:t>
            </a:r>
            <a:r>
              <a:rPr lang="en-US" dirty="0" smtClean="0"/>
              <a:t> DNA</a:t>
            </a:r>
          </a:p>
          <a:p>
            <a:r>
              <a:rPr lang="en-US" dirty="0" err="1" smtClean="0"/>
              <a:t>Rovnoběžné</a:t>
            </a:r>
            <a:r>
              <a:rPr lang="en-US" dirty="0" smtClean="0"/>
              <a:t> </a:t>
            </a:r>
            <a:r>
              <a:rPr lang="en-US" dirty="0" err="1"/>
              <a:t>kly</a:t>
            </a:r>
            <a:r>
              <a:rPr lang="en-US" dirty="0"/>
              <a:t> </a:t>
            </a:r>
            <a:r>
              <a:rPr lang="en-US" dirty="0" err="1"/>
              <a:t>směřující</a:t>
            </a:r>
            <a:r>
              <a:rPr lang="en-US" dirty="0"/>
              <a:t> k </a:t>
            </a:r>
            <a:r>
              <a:rPr lang="en-US" dirty="0" err="1"/>
              <a:t>zemi</a:t>
            </a:r>
            <a:r>
              <a:rPr lang="en-US" dirty="0"/>
              <a:t> (</a:t>
            </a:r>
            <a:r>
              <a:rPr lang="en-US" dirty="0" err="1"/>
              <a:t>adaptace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hustý</a:t>
            </a:r>
            <a:r>
              <a:rPr lang="en-US" dirty="0"/>
              <a:t> </a:t>
            </a:r>
            <a:r>
              <a:rPr lang="en-US" dirty="0" err="1"/>
              <a:t>porost</a:t>
            </a:r>
            <a:r>
              <a:rPr lang="en-US" dirty="0" smtClean="0"/>
              <a:t>)</a:t>
            </a:r>
          </a:p>
          <a:p>
            <a:r>
              <a:rPr lang="en-US" dirty="0" err="1"/>
              <a:t>N</a:t>
            </a:r>
            <a:r>
              <a:rPr lang="en-US" dirty="0" err="1" smtClean="0"/>
              <a:t>ejmenší</a:t>
            </a:r>
            <a:r>
              <a:rPr lang="en-US" dirty="0" smtClean="0"/>
              <a:t> </a:t>
            </a:r>
            <a:r>
              <a:rPr lang="en-US" dirty="0" err="1" smtClean="0"/>
              <a:t>vzrůst</a:t>
            </a:r>
            <a:r>
              <a:rPr lang="en-US" dirty="0" smtClean="0"/>
              <a:t>:  </a:t>
            </a:r>
            <a:r>
              <a:rPr lang="en-US" dirty="0" err="1" smtClean="0"/>
              <a:t>váha</a:t>
            </a:r>
            <a:r>
              <a:rPr lang="en-US" dirty="0" smtClean="0"/>
              <a:t> (2,7-4t), </a:t>
            </a:r>
            <a:r>
              <a:rPr lang="en-US" dirty="0" err="1" smtClean="0"/>
              <a:t>vzrůst</a:t>
            </a:r>
            <a:r>
              <a:rPr lang="en-US" dirty="0" smtClean="0"/>
              <a:t> (2,2-2,5m)</a:t>
            </a:r>
          </a:p>
          <a:p>
            <a:r>
              <a:rPr lang="en-US" dirty="0" err="1"/>
              <a:t>P</a:t>
            </a:r>
            <a:r>
              <a:rPr lang="en-US" dirty="0" err="1" smtClean="0"/>
              <a:t>atří</a:t>
            </a:r>
            <a:r>
              <a:rPr lang="en-US" dirty="0" smtClean="0"/>
              <a:t> </a:t>
            </a:r>
            <a:r>
              <a:rPr lang="en-US" dirty="0" err="1" smtClean="0"/>
              <a:t>mezi</a:t>
            </a:r>
            <a:r>
              <a:rPr lang="en-US" dirty="0" smtClean="0"/>
              <a:t> </a:t>
            </a:r>
            <a:r>
              <a:rPr lang="en-US" dirty="0" err="1" smtClean="0"/>
              <a:t>ohrožené</a:t>
            </a:r>
            <a:r>
              <a:rPr lang="en-US" dirty="0" smtClean="0"/>
              <a:t> </a:t>
            </a:r>
            <a:r>
              <a:rPr lang="en-US" dirty="0" err="1" smtClean="0"/>
              <a:t>druhy</a:t>
            </a:r>
            <a:endParaRPr lang="en-US" dirty="0" smtClean="0"/>
          </a:p>
          <a:p>
            <a:r>
              <a:rPr lang="en-US" dirty="0" err="1"/>
              <a:t>N</a:t>
            </a:r>
            <a:r>
              <a:rPr lang="en-US" dirty="0" err="1" smtClean="0"/>
              <a:t>ejméně</a:t>
            </a:r>
            <a:r>
              <a:rPr lang="en-US" dirty="0" smtClean="0"/>
              <a:t> </a:t>
            </a:r>
            <a:r>
              <a:rPr lang="en-US" dirty="0" err="1" smtClean="0"/>
              <a:t>prozkoumaný</a:t>
            </a:r>
            <a:r>
              <a:rPr lang="en-US" dirty="0" smtClean="0"/>
              <a:t> </a:t>
            </a:r>
            <a:r>
              <a:rPr lang="en-US" dirty="0" err="1" smtClean="0"/>
              <a:t>druh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320" y="3084512"/>
            <a:ext cx="3962400" cy="2630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549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Slon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africký</a:t>
            </a:r>
            <a:r>
              <a:rPr lang="en-US" dirty="0" smtClean="0">
                <a:solidFill>
                  <a:schemeClr val="tx2"/>
                </a:solidFill>
              </a:rPr>
              <a:t> (</a:t>
            </a:r>
            <a:r>
              <a:rPr lang="en-US" i="1" dirty="0" err="1" smtClean="0">
                <a:solidFill>
                  <a:schemeClr val="tx2"/>
                </a:solidFill>
              </a:rPr>
              <a:t>Loxodonta</a:t>
            </a:r>
            <a:r>
              <a:rPr lang="en-US" i="1" dirty="0" smtClean="0">
                <a:solidFill>
                  <a:schemeClr val="tx2"/>
                </a:solidFill>
              </a:rPr>
              <a:t> </a:t>
            </a:r>
            <a:r>
              <a:rPr lang="en-US" i="1" dirty="0" err="1" smtClean="0">
                <a:solidFill>
                  <a:schemeClr val="tx2"/>
                </a:solidFill>
              </a:rPr>
              <a:t>africana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V</a:t>
            </a:r>
            <a:r>
              <a:rPr lang="en-US" dirty="0" err="1" smtClean="0"/>
              <a:t>ýskyt</a:t>
            </a:r>
            <a:r>
              <a:rPr lang="en-US" dirty="0" smtClean="0"/>
              <a:t> </a:t>
            </a:r>
            <a:r>
              <a:rPr lang="en-US" dirty="0" err="1" smtClean="0"/>
              <a:t>roztroušeně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afr.</a:t>
            </a:r>
            <a:r>
              <a:rPr lang="en-US" dirty="0" smtClean="0"/>
              <a:t> </a:t>
            </a:r>
            <a:r>
              <a:rPr lang="en-US" dirty="0" err="1"/>
              <a:t>k</a:t>
            </a:r>
            <a:r>
              <a:rPr lang="en-US" dirty="0" err="1" smtClean="0"/>
              <a:t>ontinentu</a:t>
            </a:r>
            <a:r>
              <a:rPr lang="en-US" dirty="0" smtClean="0"/>
              <a:t>, od </a:t>
            </a:r>
            <a:r>
              <a:rPr lang="en-US" dirty="0" err="1" smtClean="0"/>
              <a:t>sahelu</a:t>
            </a:r>
            <a:r>
              <a:rPr lang="en-US" dirty="0" smtClean="0"/>
              <a:t> </a:t>
            </a:r>
            <a:r>
              <a:rPr lang="en-US" dirty="0" err="1" smtClean="0"/>
              <a:t>až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JAR</a:t>
            </a:r>
          </a:p>
          <a:p>
            <a:r>
              <a:rPr lang="en-US" dirty="0" err="1"/>
              <a:t>V</a:t>
            </a:r>
            <a:r>
              <a:rPr lang="en-US" dirty="0" err="1" smtClean="0"/>
              <a:t>ětší</a:t>
            </a:r>
            <a:r>
              <a:rPr lang="en-US" dirty="0" smtClean="0"/>
              <a:t> </a:t>
            </a:r>
            <a:r>
              <a:rPr lang="en-US" dirty="0" err="1" smtClean="0"/>
              <a:t>než</a:t>
            </a:r>
            <a:r>
              <a:rPr lang="en-US" dirty="0" smtClean="0"/>
              <a:t> </a:t>
            </a:r>
            <a:r>
              <a:rPr lang="en-US" dirty="0" err="1" smtClean="0"/>
              <a:t>indický</a:t>
            </a:r>
            <a:r>
              <a:rPr lang="en-US" dirty="0" smtClean="0"/>
              <a:t>, </a:t>
            </a:r>
            <a:r>
              <a:rPr lang="en-US" dirty="0" err="1" smtClean="0"/>
              <a:t>váha</a:t>
            </a:r>
            <a:r>
              <a:rPr lang="en-US" dirty="0" smtClean="0"/>
              <a:t> </a:t>
            </a:r>
            <a:r>
              <a:rPr lang="en-US" dirty="0" err="1" smtClean="0"/>
              <a:t>až</a:t>
            </a:r>
            <a:r>
              <a:rPr lang="en-US" dirty="0" smtClean="0"/>
              <a:t> 7t , </a:t>
            </a:r>
            <a:r>
              <a:rPr lang="en-US" dirty="0" err="1" smtClean="0"/>
              <a:t>vzrůst</a:t>
            </a:r>
            <a:r>
              <a:rPr lang="en-US" dirty="0" smtClean="0"/>
              <a:t> 3 </a:t>
            </a:r>
            <a:r>
              <a:rPr lang="en-US" dirty="0" err="1" smtClean="0"/>
              <a:t>až</a:t>
            </a:r>
            <a:r>
              <a:rPr lang="en-US" dirty="0" smtClean="0"/>
              <a:t> 4m</a:t>
            </a:r>
          </a:p>
          <a:p>
            <a:r>
              <a:rPr lang="en-US" dirty="0" err="1"/>
              <a:t>S</a:t>
            </a:r>
            <a:r>
              <a:rPr lang="en-US" dirty="0" err="1" smtClean="0"/>
              <a:t>amice</a:t>
            </a:r>
            <a:r>
              <a:rPr lang="en-US" dirty="0" smtClean="0"/>
              <a:t> v </a:t>
            </a:r>
            <a:r>
              <a:rPr lang="en-US" dirty="0" err="1" smtClean="0"/>
              <a:t>matriarchálních</a:t>
            </a:r>
            <a:r>
              <a:rPr lang="en-US" dirty="0" smtClean="0"/>
              <a:t> </a:t>
            </a:r>
            <a:r>
              <a:rPr lang="en-US" dirty="0" err="1" smtClean="0"/>
              <a:t>skupinách</a:t>
            </a:r>
            <a:endParaRPr lang="en-US" dirty="0" smtClean="0"/>
          </a:p>
          <a:p>
            <a:r>
              <a:rPr lang="en-US" dirty="0" err="1"/>
              <a:t>S</a:t>
            </a:r>
            <a:r>
              <a:rPr lang="en-US" dirty="0" err="1" smtClean="0"/>
              <a:t>amci</a:t>
            </a:r>
            <a:r>
              <a:rPr lang="en-US" dirty="0" smtClean="0"/>
              <a:t> </a:t>
            </a:r>
            <a:r>
              <a:rPr lang="en-US" dirty="0" err="1" smtClean="0"/>
              <a:t>samotářsky</a:t>
            </a:r>
            <a:r>
              <a:rPr lang="en-US" dirty="0" smtClean="0"/>
              <a:t> </a:t>
            </a:r>
            <a:r>
              <a:rPr lang="en-US" dirty="0" err="1" smtClean="0"/>
              <a:t>či</a:t>
            </a:r>
            <a:r>
              <a:rPr lang="en-US" dirty="0" smtClean="0"/>
              <a:t> v </a:t>
            </a:r>
            <a:r>
              <a:rPr lang="en-US" dirty="0" err="1" smtClean="0"/>
              <a:t>samčích</a:t>
            </a:r>
            <a:r>
              <a:rPr lang="en-US" dirty="0" smtClean="0"/>
              <a:t> </a:t>
            </a:r>
            <a:r>
              <a:rPr lang="en-US" dirty="0" err="1" smtClean="0"/>
              <a:t>skupinách</a:t>
            </a:r>
            <a:endParaRPr lang="en-US" dirty="0" smtClean="0"/>
          </a:p>
          <a:p>
            <a:r>
              <a:rPr lang="en-US" dirty="0" err="1"/>
              <a:t>O</a:t>
            </a:r>
            <a:r>
              <a:rPr lang="en-US" dirty="0" err="1" smtClean="0"/>
              <a:t>hrožený</a:t>
            </a:r>
            <a:r>
              <a:rPr lang="en-US" dirty="0" smtClean="0"/>
              <a:t> </a:t>
            </a:r>
            <a:r>
              <a:rPr lang="en-US" dirty="0" err="1" smtClean="0"/>
              <a:t>druh</a:t>
            </a:r>
            <a:endParaRPr lang="en-US" dirty="0" smtClean="0"/>
          </a:p>
          <a:p>
            <a:r>
              <a:rPr lang="en-US" dirty="0" err="1"/>
              <a:t>P</a:t>
            </a:r>
            <a:r>
              <a:rPr lang="en-US" dirty="0" err="1" smtClean="0"/>
              <a:t>redátoři</a:t>
            </a:r>
            <a:r>
              <a:rPr lang="en-US" dirty="0" smtClean="0"/>
              <a:t>: </a:t>
            </a:r>
            <a:r>
              <a:rPr lang="en-US" dirty="0" err="1" smtClean="0"/>
              <a:t>člověk</a:t>
            </a:r>
            <a:r>
              <a:rPr lang="en-US" dirty="0" smtClean="0"/>
              <a:t>, </a:t>
            </a:r>
            <a:r>
              <a:rPr lang="en-US" dirty="0" err="1" smtClean="0"/>
              <a:t>lev</a:t>
            </a:r>
            <a:r>
              <a:rPr lang="en-US" dirty="0" smtClean="0"/>
              <a:t>, hyena</a:t>
            </a:r>
          </a:p>
        </p:txBody>
      </p:sp>
      <p:pic>
        <p:nvPicPr>
          <p:cNvPr id="4" name="Picture 3" descr="_DSC743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19" y="2901194"/>
            <a:ext cx="4236517" cy="2813806"/>
          </a:xfrm>
          <a:prstGeom prst="rect">
            <a:avLst/>
          </a:prstGeom>
        </p:spPr>
      </p:pic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794" y="4009479"/>
            <a:ext cx="2368778" cy="17055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3509284"/>
            <a:ext cx="4180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Má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největší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suchozemský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savec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predátora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92439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94903"/>
            <a:ext cx="7924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Který</a:t>
            </a:r>
            <a:r>
              <a:rPr lang="en-US" sz="2000" b="1" dirty="0" smtClean="0">
                <a:solidFill>
                  <a:srgbClr val="FF0000"/>
                </a:solidFill>
              </a:rPr>
              <a:t> z </a:t>
            </a:r>
            <a:r>
              <a:rPr lang="en-US" sz="2000" b="1" dirty="0" err="1" smtClean="0">
                <a:solidFill>
                  <a:srgbClr val="FF0000"/>
                </a:solidFill>
              </a:rPr>
              <a:t>uvedených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druhu</a:t>
            </a:r>
            <a:r>
              <a:rPr lang="en-US" sz="2000" b="1" dirty="0" smtClean="0">
                <a:solidFill>
                  <a:srgbClr val="FF0000"/>
                </a:solidFill>
              </a:rPr>
              <a:t> je </a:t>
            </a:r>
            <a:r>
              <a:rPr lang="en-US" sz="2000" b="1" dirty="0" err="1" smtClean="0">
                <a:solidFill>
                  <a:srgbClr val="FF0000"/>
                </a:solidFill>
              </a:rPr>
              <a:t>největší</a:t>
            </a:r>
            <a:r>
              <a:rPr lang="en-US" sz="2000" b="1" dirty="0" smtClean="0">
                <a:solidFill>
                  <a:srgbClr val="FF0000"/>
                </a:solidFill>
              </a:rPr>
              <a:t> a </a:t>
            </a:r>
            <a:r>
              <a:rPr lang="en-US" sz="2000" b="1" dirty="0" err="1" smtClean="0">
                <a:solidFill>
                  <a:srgbClr val="FF0000"/>
                </a:solidFill>
              </a:rPr>
              <a:t>kolik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váží</a:t>
            </a:r>
            <a:r>
              <a:rPr lang="en-US" sz="2000" b="1" dirty="0" smtClean="0">
                <a:solidFill>
                  <a:srgbClr val="FF0000"/>
                </a:solidFill>
              </a:rPr>
              <a:t> ?</a:t>
            </a:r>
          </a:p>
          <a:p>
            <a:pPr marL="0" indent="0">
              <a:buNone/>
            </a:pPr>
            <a:r>
              <a:rPr lang="en-US" dirty="0" err="1" smtClean="0"/>
              <a:t>Slon</a:t>
            </a:r>
            <a:r>
              <a:rPr lang="en-US" dirty="0" smtClean="0"/>
              <a:t> </a:t>
            </a:r>
            <a:r>
              <a:rPr lang="en-US" dirty="0" err="1" smtClean="0"/>
              <a:t>africký</a:t>
            </a:r>
            <a:r>
              <a:rPr lang="en-US" dirty="0" smtClean="0"/>
              <a:t> (</a:t>
            </a:r>
            <a:r>
              <a:rPr lang="en-US" i="1" dirty="0" err="1" smtClean="0"/>
              <a:t>Loxodonta</a:t>
            </a:r>
            <a:r>
              <a:rPr lang="en-US" i="1" dirty="0" smtClean="0"/>
              <a:t> </a:t>
            </a:r>
            <a:r>
              <a:rPr lang="en-US" i="1" dirty="0" err="1" smtClean="0"/>
              <a:t>africana</a:t>
            </a:r>
            <a:r>
              <a:rPr lang="en-US" dirty="0" smtClean="0"/>
              <a:t>), </a:t>
            </a:r>
            <a:r>
              <a:rPr lang="en-US" dirty="0" err="1" smtClean="0"/>
              <a:t>až</a:t>
            </a:r>
            <a:r>
              <a:rPr lang="en-US" dirty="0" smtClean="0"/>
              <a:t> 7 </a:t>
            </a:r>
            <a:r>
              <a:rPr lang="en-US" dirty="0" err="1" smtClean="0"/>
              <a:t>tun</a:t>
            </a:r>
            <a:endParaRPr lang="en-US" dirty="0" smtClean="0"/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Který</a:t>
            </a:r>
            <a:r>
              <a:rPr lang="en-US" b="1" dirty="0" smtClean="0">
                <a:solidFill>
                  <a:srgbClr val="FF0000"/>
                </a:solidFill>
              </a:rPr>
              <a:t> z </a:t>
            </a:r>
            <a:r>
              <a:rPr lang="en-US" b="1" dirty="0" err="1" smtClean="0">
                <a:solidFill>
                  <a:srgbClr val="FF0000"/>
                </a:solidFill>
              </a:rPr>
              <a:t>uvedených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druhů</a:t>
            </a:r>
            <a:r>
              <a:rPr lang="en-US" b="1" dirty="0" smtClean="0">
                <a:solidFill>
                  <a:srgbClr val="FF0000"/>
                </a:solidFill>
              </a:rPr>
              <a:t> je </a:t>
            </a:r>
            <a:r>
              <a:rPr lang="en-US" b="1" dirty="0" err="1" smtClean="0">
                <a:solidFill>
                  <a:srgbClr val="FF0000"/>
                </a:solidFill>
              </a:rPr>
              <a:t>nejmenší</a:t>
            </a:r>
            <a:r>
              <a:rPr lang="en-US" b="1" dirty="0" smtClean="0">
                <a:solidFill>
                  <a:srgbClr val="FF0000"/>
                </a:solidFill>
              </a:rPr>
              <a:t> a </a:t>
            </a:r>
            <a:r>
              <a:rPr lang="en-US" b="1" dirty="0" err="1" smtClean="0">
                <a:solidFill>
                  <a:srgbClr val="FF0000"/>
                </a:solidFill>
              </a:rPr>
              <a:t>jaké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výšky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dorůstá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en-US" dirty="0" err="1" smtClean="0"/>
              <a:t>Slon</a:t>
            </a:r>
            <a:r>
              <a:rPr lang="en-US" dirty="0" smtClean="0"/>
              <a:t> </a:t>
            </a:r>
            <a:r>
              <a:rPr lang="en-US" dirty="0" err="1" smtClean="0"/>
              <a:t>pralesní</a:t>
            </a:r>
            <a:r>
              <a:rPr lang="en-US" dirty="0" smtClean="0"/>
              <a:t> (</a:t>
            </a:r>
            <a:r>
              <a:rPr lang="en-US" i="1" dirty="0" err="1" smtClean="0"/>
              <a:t>Loxodonta</a:t>
            </a:r>
            <a:r>
              <a:rPr lang="en-US" i="1" dirty="0" smtClean="0"/>
              <a:t> </a:t>
            </a:r>
            <a:r>
              <a:rPr lang="en-US" i="1" dirty="0" err="1" smtClean="0"/>
              <a:t>cyclotis</a:t>
            </a:r>
            <a:r>
              <a:rPr lang="en-US" dirty="0" smtClean="0"/>
              <a:t>), 2,2- 2,5 m</a:t>
            </a:r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487" y="1781299"/>
            <a:ext cx="2928837" cy="3608422"/>
          </a:xfrm>
          <a:prstGeom prst="rect">
            <a:avLst/>
          </a:prstGeom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2259983"/>
            <a:ext cx="4832683" cy="312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273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Evoluce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Počátky</a:t>
            </a:r>
            <a:r>
              <a:rPr lang="en-US" dirty="0" smtClean="0"/>
              <a:t> </a:t>
            </a:r>
            <a:r>
              <a:rPr lang="en-US" dirty="0" err="1" smtClean="0"/>
              <a:t>vývoje</a:t>
            </a:r>
            <a:r>
              <a:rPr lang="en-US" dirty="0" smtClean="0"/>
              <a:t> </a:t>
            </a:r>
            <a:r>
              <a:rPr lang="en-US" dirty="0" err="1" smtClean="0"/>
              <a:t>sahají</a:t>
            </a:r>
            <a:r>
              <a:rPr lang="en-US" dirty="0" smtClean="0"/>
              <a:t> </a:t>
            </a:r>
            <a:r>
              <a:rPr lang="en-US" dirty="0" err="1" smtClean="0"/>
              <a:t>až</a:t>
            </a:r>
            <a:r>
              <a:rPr lang="en-US" dirty="0" smtClean="0"/>
              <a:t> do </a:t>
            </a:r>
            <a:r>
              <a:rPr lang="en-US" dirty="0" err="1" smtClean="0"/>
              <a:t>spodního</a:t>
            </a:r>
            <a:r>
              <a:rPr lang="en-US" dirty="0" smtClean="0"/>
              <a:t> </a:t>
            </a:r>
            <a:r>
              <a:rPr lang="en-US" dirty="0" err="1" smtClean="0"/>
              <a:t>eocénu</a:t>
            </a:r>
            <a:endParaRPr lang="en-US" dirty="0"/>
          </a:p>
          <a:p>
            <a:r>
              <a:rPr lang="en-US" dirty="0" err="1"/>
              <a:t>R</a:t>
            </a:r>
            <a:r>
              <a:rPr lang="en-US" dirty="0" err="1" smtClean="0"/>
              <a:t>ody</a:t>
            </a:r>
            <a:r>
              <a:rPr lang="en-US" dirty="0" smtClean="0"/>
              <a:t> </a:t>
            </a:r>
            <a:r>
              <a:rPr lang="en-US" dirty="0" err="1" smtClean="0"/>
              <a:t>Moeritherium,Paleomastodon</a:t>
            </a:r>
            <a:r>
              <a:rPr lang="en-US" dirty="0" smtClean="0"/>
              <a:t>, </a:t>
            </a:r>
            <a:r>
              <a:rPr lang="en-US" dirty="0" err="1"/>
              <a:t>P</a:t>
            </a:r>
            <a:r>
              <a:rPr lang="en-US" dirty="0" err="1" smtClean="0"/>
              <a:t>hiomia</a:t>
            </a:r>
            <a:r>
              <a:rPr lang="en-US" dirty="0" smtClean="0"/>
              <a:t> – </a:t>
            </a:r>
            <a:r>
              <a:rPr lang="en-US" dirty="0" err="1" smtClean="0"/>
              <a:t>předchůdci</a:t>
            </a:r>
            <a:r>
              <a:rPr lang="en-US" dirty="0" smtClean="0"/>
              <a:t> </a:t>
            </a:r>
            <a:r>
              <a:rPr lang="en-US" dirty="0" err="1" smtClean="0"/>
              <a:t>chobotnatců</a:t>
            </a:r>
            <a:endParaRPr lang="en-US" dirty="0" smtClean="0"/>
          </a:p>
          <a:p>
            <a:r>
              <a:rPr lang="en-US" dirty="0" err="1" smtClean="0"/>
              <a:t>Podřád</a:t>
            </a:r>
            <a:r>
              <a:rPr lang="en-US" dirty="0" smtClean="0"/>
              <a:t> </a:t>
            </a:r>
            <a:r>
              <a:rPr lang="en-US" dirty="0" err="1" smtClean="0"/>
              <a:t>Mastodontidae</a:t>
            </a:r>
            <a:r>
              <a:rPr lang="en-US" dirty="0" smtClean="0"/>
              <a:t> (</a:t>
            </a:r>
            <a:r>
              <a:rPr lang="en-US" dirty="0" err="1" smtClean="0"/>
              <a:t>mastodonti</a:t>
            </a:r>
            <a:r>
              <a:rPr lang="en-US" dirty="0" smtClean="0"/>
              <a:t>) – v </a:t>
            </a:r>
            <a:r>
              <a:rPr lang="en-US" dirty="0" err="1" smtClean="0"/>
              <a:t>třetihorách</a:t>
            </a:r>
            <a:r>
              <a:rPr lang="en-US" dirty="0"/>
              <a:t> </a:t>
            </a:r>
            <a:r>
              <a:rPr lang="en-US" dirty="0" err="1" smtClean="0"/>
              <a:t>rozšířená</a:t>
            </a:r>
            <a:r>
              <a:rPr lang="en-US" dirty="0" smtClean="0"/>
              <a:t> </a:t>
            </a:r>
            <a:r>
              <a:rPr lang="en-US" dirty="0" err="1" smtClean="0"/>
              <a:t>větev</a:t>
            </a:r>
            <a:endParaRPr lang="en-US" dirty="0" smtClean="0"/>
          </a:p>
          <a:p>
            <a:r>
              <a:rPr lang="en-US" dirty="0" err="1" smtClean="0"/>
              <a:t>Podřád</a:t>
            </a:r>
            <a:r>
              <a:rPr lang="en-US" dirty="0" smtClean="0"/>
              <a:t> </a:t>
            </a:r>
            <a:r>
              <a:rPr lang="en-US" dirty="0" err="1" smtClean="0"/>
              <a:t>Elephantidae</a:t>
            </a:r>
            <a:r>
              <a:rPr lang="en-US" dirty="0" smtClean="0"/>
              <a:t> (</a:t>
            </a:r>
            <a:r>
              <a:rPr lang="en-US" dirty="0" err="1" smtClean="0"/>
              <a:t>slonovití</a:t>
            </a:r>
            <a:r>
              <a:rPr lang="en-US" dirty="0" smtClean="0"/>
              <a:t>) – </a:t>
            </a:r>
            <a:r>
              <a:rPr lang="en-US" dirty="0" err="1" smtClean="0"/>
              <a:t>Čeleď</a:t>
            </a:r>
            <a:r>
              <a:rPr lang="en-US" dirty="0" smtClean="0"/>
              <a:t> </a:t>
            </a:r>
            <a:r>
              <a:rPr lang="en-US" dirty="0" err="1" smtClean="0"/>
              <a:t>Primelephas</a:t>
            </a:r>
            <a:r>
              <a:rPr lang="en-US" dirty="0" smtClean="0"/>
              <a:t> – </a:t>
            </a:r>
            <a:r>
              <a:rPr lang="en-US" dirty="0" err="1" smtClean="0"/>
              <a:t>výchozí</a:t>
            </a:r>
            <a:r>
              <a:rPr lang="en-US" dirty="0" smtClean="0"/>
              <a:t> pro </a:t>
            </a:r>
            <a:r>
              <a:rPr lang="en-US" dirty="0" err="1" smtClean="0"/>
              <a:t>dnešní</a:t>
            </a:r>
            <a:r>
              <a:rPr lang="en-US" dirty="0" smtClean="0"/>
              <a:t> </a:t>
            </a:r>
            <a:r>
              <a:rPr lang="en-US" dirty="0" err="1" smtClean="0"/>
              <a:t>slony</a:t>
            </a:r>
            <a:endParaRPr lang="en-US" dirty="0" smtClean="0"/>
          </a:p>
          <a:p>
            <a:r>
              <a:rPr lang="en-US" dirty="0" smtClean="0"/>
              <a:t>Rod </a:t>
            </a:r>
            <a:r>
              <a:rPr lang="en-US" dirty="0" err="1" smtClean="0"/>
              <a:t>Mamuthus</a:t>
            </a:r>
            <a:r>
              <a:rPr lang="en-US" dirty="0" smtClean="0"/>
              <a:t> – </a:t>
            </a:r>
            <a:r>
              <a:rPr lang="en-US" dirty="0" err="1" smtClean="0"/>
              <a:t>původ</a:t>
            </a:r>
            <a:r>
              <a:rPr lang="en-US" dirty="0" smtClean="0"/>
              <a:t> </a:t>
            </a:r>
            <a:r>
              <a:rPr lang="en-US" dirty="0" err="1" smtClean="0"/>
              <a:t>slona</a:t>
            </a:r>
            <a:r>
              <a:rPr lang="en-US" dirty="0" smtClean="0"/>
              <a:t> </a:t>
            </a:r>
            <a:r>
              <a:rPr lang="en-US" dirty="0" err="1" smtClean="0"/>
              <a:t>indického</a:t>
            </a:r>
            <a:endParaRPr lang="en-US" dirty="0" smtClean="0"/>
          </a:p>
          <a:p>
            <a:r>
              <a:rPr lang="en-US" dirty="0" smtClean="0"/>
              <a:t>Rod </a:t>
            </a:r>
            <a:r>
              <a:rPr lang="en-US" dirty="0" err="1" smtClean="0"/>
              <a:t>Paleoloxodonta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původ</a:t>
            </a:r>
            <a:r>
              <a:rPr lang="en-US" dirty="0" smtClean="0"/>
              <a:t> </a:t>
            </a:r>
            <a:r>
              <a:rPr lang="en-US" dirty="0" err="1" smtClean="0"/>
              <a:t>slona</a:t>
            </a:r>
            <a:r>
              <a:rPr lang="en-US" dirty="0" smtClean="0"/>
              <a:t> </a:t>
            </a:r>
            <a:r>
              <a:rPr lang="en-US" dirty="0" err="1" smtClean="0"/>
              <a:t>afrického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92" y="3580269"/>
            <a:ext cx="3364180" cy="213473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287163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DC9E1F"/>
                </a:solidFill>
              </a:rPr>
              <a:t>Anatomie</a:t>
            </a:r>
            <a:r>
              <a:rPr lang="en-US" dirty="0" smtClean="0">
                <a:solidFill>
                  <a:srgbClr val="DC9E1F"/>
                </a:solidFill>
              </a:rPr>
              <a:t> a </a:t>
            </a:r>
            <a:r>
              <a:rPr lang="en-US" dirty="0" err="1" smtClean="0">
                <a:solidFill>
                  <a:srgbClr val="DC9E1F"/>
                </a:solidFill>
              </a:rPr>
              <a:t>fyziologie</a:t>
            </a:r>
            <a:endParaRPr lang="en-US" dirty="0">
              <a:solidFill>
                <a:srgbClr val="DC9E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Mimochodník</a:t>
            </a:r>
            <a:r>
              <a:rPr lang="en-US" dirty="0" smtClean="0"/>
              <a:t>, </a:t>
            </a:r>
            <a:r>
              <a:rPr lang="en-US" dirty="0" err="1" smtClean="0"/>
              <a:t>vazivový</a:t>
            </a:r>
            <a:r>
              <a:rPr lang="en-US" dirty="0" smtClean="0"/>
              <a:t> </a:t>
            </a:r>
            <a:r>
              <a:rPr lang="en-US" dirty="0" err="1" smtClean="0"/>
              <a:t>polštář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patou</a:t>
            </a:r>
            <a:r>
              <a:rPr lang="en-US" dirty="0" smtClean="0"/>
              <a:t>, 1cm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zatížen</a:t>
            </a:r>
            <a:r>
              <a:rPr lang="en-US" dirty="0" smtClean="0"/>
              <a:t> 600g </a:t>
            </a:r>
            <a:r>
              <a:rPr lang="en-US" dirty="0" err="1" smtClean="0"/>
              <a:t>při</a:t>
            </a:r>
            <a:r>
              <a:rPr lang="en-US" dirty="0" smtClean="0"/>
              <a:t> </a:t>
            </a:r>
            <a:r>
              <a:rPr lang="en-US" dirty="0" err="1" smtClean="0"/>
              <a:t>došlápnutí</a:t>
            </a:r>
            <a:endParaRPr lang="en-US" dirty="0" smtClean="0"/>
          </a:p>
          <a:p>
            <a:r>
              <a:rPr lang="en-US" dirty="0" err="1" smtClean="0"/>
              <a:t>Sloupovité</a:t>
            </a:r>
            <a:r>
              <a:rPr lang="en-US" dirty="0" smtClean="0"/>
              <a:t> </a:t>
            </a:r>
            <a:r>
              <a:rPr lang="en-US" dirty="0" err="1" smtClean="0"/>
              <a:t>nohy</a:t>
            </a:r>
            <a:r>
              <a:rPr lang="en-US" dirty="0" smtClean="0"/>
              <a:t>, </a:t>
            </a:r>
            <a:r>
              <a:rPr lang="en-US" dirty="0" err="1" smtClean="0"/>
              <a:t>spolu</a:t>
            </a:r>
            <a:r>
              <a:rPr lang="en-US" dirty="0" smtClean="0"/>
              <a:t> s </a:t>
            </a:r>
            <a:r>
              <a:rPr lang="en-US" dirty="0" err="1" smtClean="0"/>
              <a:t>tvarem</a:t>
            </a:r>
            <a:r>
              <a:rPr lang="en-US" dirty="0" smtClean="0"/>
              <a:t> </a:t>
            </a:r>
            <a:r>
              <a:rPr lang="en-US" dirty="0" err="1" smtClean="0"/>
              <a:t>páteře</a:t>
            </a:r>
            <a:r>
              <a:rPr lang="en-US" dirty="0" smtClean="0"/>
              <a:t> </a:t>
            </a:r>
            <a:r>
              <a:rPr lang="en-US" dirty="0" err="1" smtClean="0"/>
              <a:t>předloha</a:t>
            </a:r>
            <a:r>
              <a:rPr lang="en-US" dirty="0" smtClean="0"/>
              <a:t> pro </a:t>
            </a:r>
            <a:r>
              <a:rPr lang="en-US" dirty="0" err="1" smtClean="0"/>
              <a:t>zaoblené</a:t>
            </a:r>
            <a:r>
              <a:rPr lang="en-US" dirty="0" smtClean="0"/>
              <a:t> </a:t>
            </a:r>
            <a:r>
              <a:rPr lang="en-US" dirty="0" err="1" smtClean="0"/>
              <a:t>mosty</a:t>
            </a:r>
            <a:endParaRPr lang="en-US" dirty="0" smtClean="0"/>
          </a:p>
          <a:p>
            <a:r>
              <a:rPr lang="en-US" dirty="0" err="1" smtClean="0"/>
              <a:t>Prohnutý</a:t>
            </a:r>
            <a:r>
              <a:rPr lang="en-US" dirty="0" smtClean="0"/>
              <a:t> </a:t>
            </a:r>
            <a:r>
              <a:rPr lang="en-US" dirty="0" err="1" smtClean="0"/>
              <a:t>hřebt</a:t>
            </a:r>
            <a:r>
              <a:rPr lang="en-US" dirty="0" smtClean="0"/>
              <a:t> – </a:t>
            </a:r>
            <a:r>
              <a:rPr lang="en-US" dirty="0" err="1" smtClean="0"/>
              <a:t>nejvyšší</a:t>
            </a:r>
            <a:r>
              <a:rPr lang="en-US" dirty="0" smtClean="0"/>
              <a:t> bod </a:t>
            </a:r>
            <a:r>
              <a:rPr lang="en-US" dirty="0" err="1" smtClean="0"/>
              <a:t>výběžky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lopatkách</a:t>
            </a:r>
            <a:endParaRPr lang="en-US" dirty="0" smtClean="0"/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Jakou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rychlost</a:t>
            </a:r>
            <a:r>
              <a:rPr lang="en-US" b="1" dirty="0" smtClean="0">
                <a:solidFill>
                  <a:srgbClr val="FF0000"/>
                </a:solidFill>
              </a:rPr>
              <a:t> je </a:t>
            </a:r>
            <a:r>
              <a:rPr lang="en-US" b="1" dirty="0" err="1" smtClean="0">
                <a:solidFill>
                  <a:srgbClr val="FF0000"/>
                </a:solidFill>
              </a:rPr>
              <a:t>slon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schopen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vyinout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až</a:t>
            </a:r>
            <a:r>
              <a:rPr lang="en-US" dirty="0" smtClean="0"/>
              <a:t> 40 km</a:t>
            </a:r>
            <a:r>
              <a:rPr lang="en-US" dirty="0"/>
              <a:t>/</a:t>
            </a:r>
            <a:r>
              <a:rPr lang="en-US" dirty="0" smtClean="0"/>
              <a:t>h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až</a:t>
            </a:r>
            <a:r>
              <a:rPr lang="en-US" dirty="0" smtClean="0"/>
              <a:t> 25 km/h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až</a:t>
            </a:r>
            <a:r>
              <a:rPr lang="en-US" dirty="0" smtClean="0"/>
              <a:t> 60 km/h</a:t>
            </a:r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843" y="2887832"/>
            <a:ext cx="3769557" cy="28271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5772" y="2759053"/>
            <a:ext cx="113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Rychlost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02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/>
                </a:solidFill>
              </a:rPr>
              <a:t>Anatomie</a:t>
            </a:r>
            <a:r>
              <a:rPr lang="en-US" dirty="0" smtClean="0">
                <a:solidFill>
                  <a:schemeClr val="tx2"/>
                </a:solidFill>
              </a:rPr>
              <a:t> a </a:t>
            </a:r>
            <a:r>
              <a:rPr lang="en-US" dirty="0" err="1" smtClean="0">
                <a:solidFill>
                  <a:schemeClr val="tx2"/>
                </a:solidFill>
              </a:rPr>
              <a:t>fyziologie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Chobot</a:t>
            </a:r>
            <a:r>
              <a:rPr lang="en-US" dirty="0"/>
              <a:t> se 2 </a:t>
            </a:r>
            <a:r>
              <a:rPr lang="en-US" dirty="0" err="1"/>
              <a:t>oddělenými</a:t>
            </a:r>
            <a:r>
              <a:rPr lang="en-US" dirty="0"/>
              <a:t> </a:t>
            </a:r>
            <a:r>
              <a:rPr lang="en-US" dirty="0" err="1"/>
              <a:t>trubicemi</a:t>
            </a:r>
            <a:r>
              <a:rPr lang="en-US" dirty="0"/>
              <a:t>, </a:t>
            </a:r>
            <a:r>
              <a:rPr lang="en-US" dirty="0" err="1"/>
              <a:t>pojme</a:t>
            </a:r>
            <a:r>
              <a:rPr lang="en-US" dirty="0"/>
              <a:t> </a:t>
            </a:r>
            <a:r>
              <a:rPr lang="en-US" dirty="0" err="1"/>
              <a:t>až</a:t>
            </a:r>
            <a:r>
              <a:rPr lang="en-US" dirty="0"/>
              <a:t> 8,5l </a:t>
            </a:r>
            <a:r>
              <a:rPr lang="en-US" dirty="0" err="1"/>
              <a:t>vody</a:t>
            </a:r>
            <a:endParaRPr lang="en-US" dirty="0"/>
          </a:p>
          <a:p>
            <a:r>
              <a:rPr lang="en-US" dirty="0" err="1"/>
              <a:t>Kly</a:t>
            </a:r>
            <a:r>
              <a:rPr lang="en-US" dirty="0"/>
              <a:t> </a:t>
            </a:r>
            <a:r>
              <a:rPr lang="en-US" dirty="0" err="1"/>
              <a:t>dosahující</a:t>
            </a:r>
            <a:r>
              <a:rPr lang="en-US" dirty="0"/>
              <a:t> 3,5m a 133 kg , </a:t>
            </a:r>
            <a:r>
              <a:rPr lang="en-US" dirty="0" err="1"/>
              <a:t>jeden</a:t>
            </a:r>
            <a:r>
              <a:rPr lang="en-US" dirty="0"/>
              <a:t> </a:t>
            </a:r>
            <a:r>
              <a:rPr lang="en-US" dirty="0" err="1"/>
              <a:t>používán</a:t>
            </a:r>
            <a:r>
              <a:rPr lang="en-US" dirty="0"/>
              <a:t> </a:t>
            </a:r>
            <a:r>
              <a:rPr lang="en-US" dirty="0" err="1"/>
              <a:t>více</a:t>
            </a:r>
            <a:r>
              <a:rPr lang="en-US" dirty="0"/>
              <a:t> (</a:t>
            </a:r>
            <a:r>
              <a:rPr lang="en-US" dirty="0" err="1"/>
              <a:t>praváci</a:t>
            </a:r>
            <a:r>
              <a:rPr lang="en-US" dirty="0"/>
              <a:t> </a:t>
            </a:r>
            <a:r>
              <a:rPr lang="en-US" dirty="0" err="1"/>
              <a:t>či</a:t>
            </a:r>
            <a:r>
              <a:rPr lang="en-US" dirty="0"/>
              <a:t> </a:t>
            </a:r>
            <a:r>
              <a:rPr lang="en-US" dirty="0" err="1"/>
              <a:t>leváci</a:t>
            </a:r>
            <a:r>
              <a:rPr lang="en-US" dirty="0"/>
              <a:t>), </a:t>
            </a:r>
            <a:r>
              <a:rPr lang="en-US" dirty="0" err="1"/>
              <a:t>mléčné</a:t>
            </a:r>
            <a:r>
              <a:rPr lang="en-US" dirty="0"/>
              <a:t> </a:t>
            </a:r>
            <a:r>
              <a:rPr lang="en-US" dirty="0" err="1"/>
              <a:t>kly</a:t>
            </a:r>
            <a:endParaRPr lang="en-US" dirty="0"/>
          </a:p>
          <a:p>
            <a:r>
              <a:rPr lang="en-US" dirty="0" err="1"/>
              <a:t>Boltce</a:t>
            </a:r>
            <a:r>
              <a:rPr lang="en-US" dirty="0"/>
              <a:t> </a:t>
            </a:r>
            <a:r>
              <a:rPr lang="en-US" dirty="0" err="1"/>
              <a:t>sloužící</a:t>
            </a:r>
            <a:r>
              <a:rPr lang="en-US" dirty="0"/>
              <a:t> </a:t>
            </a:r>
            <a:r>
              <a:rPr lang="en-US" dirty="0" err="1"/>
              <a:t>jako</a:t>
            </a:r>
            <a:r>
              <a:rPr lang="en-US" dirty="0"/>
              <a:t> </a:t>
            </a:r>
            <a:r>
              <a:rPr lang="en-US" dirty="0" err="1"/>
              <a:t>tepelná</a:t>
            </a:r>
            <a:r>
              <a:rPr lang="en-US" dirty="0"/>
              <a:t> </a:t>
            </a:r>
            <a:r>
              <a:rPr lang="en-US" dirty="0" err="1"/>
              <a:t>okna</a:t>
            </a:r>
            <a:endParaRPr lang="en-US" dirty="0"/>
          </a:p>
          <a:p>
            <a:r>
              <a:rPr lang="en-US" dirty="0"/>
              <a:t>6 sad </a:t>
            </a:r>
            <a:r>
              <a:rPr lang="en-US" dirty="0" err="1" smtClean="0"/>
              <a:t>stoliček</a:t>
            </a:r>
            <a:r>
              <a:rPr lang="en-US" dirty="0"/>
              <a:t> </a:t>
            </a:r>
            <a:r>
              <a:rPr lang="en-US" dirty="0" smtClean="0"/>
              <a:t>s </a:t>
            </a:r>
            <a:r>
              <a:rPr lang="en-US" dirty="0" err="1" smtClean="0"/>
              <a:t>lamelami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970" y="2653183"/>
            <a:ext cx="3729521" cy="3061817"/>
          </a:xfrm>
          <a:prstGeom prst="rect">
            <a:avLst/>
          </a:prstGeom>
        </p:spPr>
      </p:pic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565" y="3107218"/>
            <a:ext cx="3358508" cy="260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81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510</TotalTime>
  <Words>848</Words>
  <Application>Microsoft Macintosh PowerPoint</Application>
  <PresentationFormat>On-screen Show (4:3)</PresentationFormat>
  <Paragraphs>133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Horizon</vt:lpstr>
      <vt:lpstr> Chobotnatci se zaměřením na Slona Afrického (Loxodonta  africana, Blumenbach 1797) </vt:lpstr>
      <vt:lpstr>Chobotnatci (Proboscidea)</vt:lpstr>
      <vt:lpstr>Slon indický (Elephas maximus)</vt:lpstr>
      <vt:lpstr>Slon pralesní (loxodonta cyclotis)</vt:lpstr>
      <vt:lpstr>Slon africký (Loxodonta africana)</vt:lpstr>
      <vt:lpstr>PowerPoint Presentation</vt:lpstr>
      <vt:lpstr>Evoluce</vt:lpstr>
      <vt:lpstr>Anatomie a fyziologie</vt:lpstr>
      <vt:lpstr>Anatomie a fyziologie</vt:lpstr>
      <vt:lpstr>Výživa</vt:lpstr>
      <vt:lpstr>Komunikace</vt:lpstr>
      <vt:lpstr>Komunikace</vt:lpstr>
      <vt:lpstr>Migrace</vt:lpstr>
      <vt:lpstr>Denní režim</vt:lpstr>
      <vt:lpstr>Sociální chování</vt:lpstr>
      <vt:lpstr>Sociální chování</vt:lpstr>
      <vt:lpstr>rozmnožování</vt:lpstr>
      <vt:lpstr>Paměť</vt:lpstr>
      <vt:lpstr>Učení</vt:lpstr>
      <vt:lpstr>O ČeM vypovídá tento obrázek 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Slon Africký (Loxodonta  africana, Blumenbach 1797) </dc:title>
  <dc:creator>Jiří Křivánek</dc:creator>
  <cp:lastModifiedBy>Jiří Křivánek</cp:lastModifiedBy>
  <cp:revision>38</cp:revision>
  <dcterms:created xsi:type="dcterms:W3CDTF">2012-04-10T07:39:27Z</dcterms:created>
  <dcterms:modified xsi:type="dcterms:W3CDTF">2012-04-17T08:44:39Z</dcterms:modified>
</cp:coreProperties>
</file>